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4CE"/>
    <a:srgbClr val="F2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B3773-139C-4D00-BC26-9A501B2B98AB}" v="8" dt="2026-03-10T10:17:49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1" autoAdjust="0"/>
  </p:normalViewPr>
  <p:slideViewPr>
    <p:cSldViewPr snapToGrid="0">
      <p:cViewPr varScale="1">
        <p:scale>
          <a:sx n="58" d="100"/>
          <a:sy n="58" d="100"/>
        </p:scale>
        <p:origin x="2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32747-9385-4521-AF5E-F13572EB5011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E72F-0A33-464D-B247-FA7E3CE5E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FE72F-0A33-464D-B247-FA7E3CE5E8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0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60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70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4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71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42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14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2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64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13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916E1-5CE7-423A-AEE0-85123D057183}" type="datetimeFigureOut">
              <a:rPr kumimoji="1" lang="ja-JP" altLang="en-US" smtClean="0"/>
              <a:t>2026/4/3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9A9C7-228C-4737-BF05-14F6F7DC1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5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emf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ADF3E-17DF-C485-8A9E-F7F81C347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8B7A32-0BF5-480E-CEA0-2752D896C8E0}"/>
              </a:ext>
            </a:extLst>
          </p:cNvPr>
          <p:cNvSpPr/>
          <p:nvPr/>
        </p:nvSpPr>
        <p:spPr>
          <a:xfrm>
            <a:off x="4372232" y="2771446"/>
            <a:ext cx="1623895" cy="280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8BC4D7-E80A-A72E-1A3D-7F8129A0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t="12644" b="4660"/>
          <a:stretch>
            <a:fillRect/>
          </a:stretch>
        </p:blipFill>
        <p:spPr>
          <a:xfrm>
            <a:off x="0" y="-9935"/>
            <a:ext cx="6858000" cy="268694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F0FE7C-7968-989A-1027-0C6E6A18F718}"/>
              </a:ext>
            </a:extLst>
          </p:cNvPr>
          <p:cNvSpPr/>
          <p:nvPr/>
        </p:nvSpPr>
        <p:spPr>
          <a:xfrm>
            <a:off x="-17868" y="-11141"/>
            <a:ext cx="4250794" cy="13347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tIns="0" rIns="72000" bIns="72000" rtlCol="0" anchor="b"/>
          <a:lstStyle/>
          <a:p>
            <a:pPr defTabSz="914400"/>
            <a:r>
              <a:rPr kumimoji="1" lang="ja-JP" altLang="en-US" sz="4000" b="1" kern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あなたの命を守る</a:t>
            </a:r>
          </a:p>
          <a:p>
            <a:pPr defTabSz="914400"/>
            <a:r>
              <a:rPr kumimoji="1" lang="ja-JP" altLang="en-US" sz="4000" b="1" kern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マイナ救急</a:t>
            </a:r>
            <a:endParaRPr kumimoji="1" lang="en-US" altLang="ja-JP" sz="6600" b="1" kern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FBD3CB62-9F17-CD33-107A-8F58D21839F3}"/>
              </a:ext>
            </a:extLst>
          </p:cNvPr>
          <p:cNvGrpSpPr/>
          <p:nvPr/>
        </p:nvGrpSpPr>
        <p:grpSpPr>
          <a:xfrm>
            <a:off x="710837" y="5769083"/>
            <a:ext cx="5572125" cy="1860952"/>
            <a:chOff x="633017" y="6512496"/>
            <a:chExt cx="5572125" cy="1860952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9A5B712F-8DCC-FD3E-9B65-078D937ABD47}"/>
                </a:ext>
              </a:extLst>
            </p:cNvPr>
            <p:cNvSpPr txBox="1"/>
            <p:nvPr/>
          </p:nvSpPr>
          <p:spPr>
            <a:xfrm>
              <a:off x="673806" y="7575183"/>
              <a:ext cx="1255330" cy="44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1475"/>
              <a:r>
                <a:rPr kumimoji="1" lang="ja-JP" altLang="en-US" sz="1138" b="1" dirty="0">
                  <a:solidFill>
                    <a:srgbClr val="156082">
                      <a:lumMod val="60000"/>
                      <a:lumOff val="40000"/>
                    </a:srgbClr>
                  </a:solidFill>
                  <a:latin typeface="Aptos" panose="02110004020202020204"/>
                  <a:ea typeface="游ゴシック" panose="020B0400000000000000" pitchFamily="50" charset="-128"/>
                </a:rPr>
                <a:t>①傷病者が情報閲覧に同意する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150FCD7-122A-80DA-2007-E09D9BCBF30C}"/>
                </a:ext>
              </a:extLst>
            </p:cNvPr>
            <p:cNvSpPr txBox="1"/>
            <p:nvPr/>
          </p:nvSpPr>
          <p:spPr>
            <a:xfrm>
              <a:off x="1929135" y="7575183"/>
              <a:ext cx="1896884" cy="61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1475"/>
              <a:r>
                <a:rPr kumimoji="1" lang="ja-JP" altLang="en-US" sz="1138" b="1" dirty="0">
                  <a:solidFill>
                    <a:srgbClr val="156082">
                      <a:lumMod val="60000"/>
                      <a:lumOff val="40000"/>
                    </a:srgbClr>
                  </a:solidFill>
                  <a:latin typeface="Aptos" panose="02110004020202020204"/>
                  <a:ea typeface="游ゴシック" panose="020B0400000000000000" pitchFamily="50" charset="-128"/>
                </a:rPr>
                <a:t>②マイナンバーカードを</a:t>
              </a:r>
              <a:endParaRPr kumimoji="1" lang="en-US" altLang="ja-JP" sz="1138" b="1" dirty="0">
                <a:solidFill>
                  <a:srgbClr val="156082">
                    <a:lumMod val="60000"/>
                    <a:lumOff val="40000"/>
                  </a:srgbClr>
                </a:solidFill>
                <a:latin typeface="Aptos" panose="02110004020202020204"/>
                <a:ea typeface="游ゴシック" panose="020B0400000000000000" pitchFamily="50" charset="-128"/>
              </a:endParaRPr>
            </a:p>
            <a:p>
              <a:pPr defTabSz="371475"/>
              <a:r>
                <a:rPr kumimoji="1" lang="ja-JP" altLang="en-US" sz="1138" b="1" dirty="0">
                  <a:solidFill>
                    <a:srgbClr val="156082">
                      <a:lumMod val="60000"/>
                      <a:lumOff val="40000"/>
                    </a:srgbClr>
                  </a:solidFill>
                  <a:latin typeface="Aptos" panose="02110004020202020204"/>
                  <a:ea typeface="游ゴシック" panose="020B0400000000000000" pitchFamily="50" charset="-128"/>
                </a:rPr>
                <a:t>読み取る</a:t>
              </a:r>
              <a:endParaRPr kumimoji="1" lang="en-US" altLang="ja-JP" sz="1138" b="1" dirty="0">
                <a:solidFill>
                  <a:srgbClr val="156082">
                    <a:lumMod val="60000"/>
                    <a:lumOff val="40000"/>
                  </a:srgbClr>
                </a:solidFill>
                <a:latin typeface="Aptos" panose="02110004020202020204"/>
                <a:ea typeface="游ゴシック" panose="020B0400000000000000" pitchFamily="50" charset="-128"/>
              </a:endParaRPr>
            </a:p>
            <a:p>
              <a:pPr defTabSz="371475"/>
              <a:r>
                <a:rPr kumimoji="1" lang="en-US" altLang="ja-JP" sz="1138" b="1" dirty="0">
                  <a:solidFill>
                    <a:srgbClr val="156082">
                      <a:lumMod val="60000"/>
                      <a:lumOff val="40000"/>
                    </a:srgbClr>
                  </a:solidFill>
                  <a:latin typeface="Aptos" panose="02110004020202020204"/>
                  <a:ea typeface="游ゴシック" panose="020B0400000000000000" pitchFamily="50" charset="-128"/>
                </a:rPr>
                <a:t>※</a:t>
              </a:r>
              <a:r>
                <a:rPr kumimoji="1" lang="ja-JP" altLang="en-US" sz="1138" b="1" dirty="0">
                  <a:solidFill>
                    <a:srgbClr val="156082">
                      <a:lumMod val="60000"/>
                      <a:lumOff val="40000"/>
                    </a:srgbClr>
                  </a:solidFill>
                  <a:latin typeface="Aptos" panose="02110004020202020204"/>
                  <a:ea typeface="游ゴシック" panose="020B0400000000000000" pitchFamily="50" charset="-128"/>
                </a:rPr>
                <a:t>暗証番号の入力不要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035EBA8-D6AF-1329-9A50-92BE6D51D384}"/>
                </a:ext>
              </a:extLst>
            </p:cNvPr>
            <p:cNvSpPr txBox="1"/>
            <p:nvPr/>
          </p:nvSpPr>
          <p:spPr>
            <a:xfrm>
              <a:off x="3619297" y="7575183"/>
              <a:ext cx="1255330" cy="44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1475"/>
              <a:r>
                <a:rPr kumimoji="1" lang="ja-JP" altLang="en-US" sz="1138" b="1" dirty="0">
                  <a:solidFill>
                    <a:srgbClr val="156082">
                      <a:lumMod val="60000"/>
                      <a:lumOff val="40000"/>
                    </a:srgbClr>
                  </a:solidFill>
                  <a:latin typeface="Aptos" panose="02110004020202020204"/>
                  <a:ea typeface="游ゴシック" panose="020B0400000000000000" pitchFamily="50" charset="-128"/>
                </a:rPr>
                <a:t>③隊員が医療情報を閲覧する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F9F96763-CC43-6ECB-8A78-41C590333959}"/>
                </a:ext>
              </a:extLst>
            </p:cNvPr>
            <p:cNvSpPr txBox="1"/>
            <p:nvPr/>
          </p:nvSpPr>
          <p:spPr>
            <a:xfrm>
              <a:off x="4869326" y="7580667"/>
              <a:ext cx="1335816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71475"/>
              <a:r>
                <a:rPr kumimoji="1" lang="ja-JP" altLang="en-US" sz="1138" b="1" dirty="0">
                  <a:solidFill>
                    <a:srgbClr val="156082">
                      <a:lumMod val="60000"/>
                      <a:lumOff val="40000"/>
                    </a:srgbClr>
                  </a:solidFill>
                  <a:latin typeface="Aptos" panose="02110004020202020204"/>
                  <a:ea typeface="游ゴシック" panose="020B0400000000000000" pitchFamily="50" charset="-128"/>
                </a:rPr>
                <a:t>④より適切な処置や搬送先医療機関の選定につながる</a:t>
              </a: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96A8C018-8212-A973-47C3-8BA93870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1777" b="29484"/>
            <a:stretch/>
          </p:blipFill>
          <p:spPr>
            <a:xfrm>
              <a:off x="633017" y="6512496"/>
              <a:ext cx="5572125" cy="1089179"/>
            </a:xfrm>
            <a:prstGeom prst="rect">
              <a:avLst/>
            </a:prstGeom>
          </p:spPr>
        </p:pic>
      </p:grp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600D069-09BE-512B-129B-B7A04D22D2C8}"/>
              </a:ext>
            </a:extLst>
          </p:cNvPr>
          <p:cNvCxnSpPr>
            <a:cxnSpLocks/>
          </p:cNvCxnSpPr>
          <p:nvPr/>
        </p:nvCxnSpPr>
        <p:spPr>
          <a:xfrm>
            <a:off x="214953" y="9182667"/>
            <a:ext cx="64307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8070331-9575-66D0-986E-5337A817CB53}"/>
              </a:ext>
            </a:extLst>
          </p:cNvPr>
          <p:cNvSpPr/>
          <p:nvPr/>
        </p:nvSpPr>
        <p:spPr>
          <a:xfrm>
            <a:off x="1402863" y="9642867"/>
            <a:ext cx="4240055" cy="285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71475"/>
            <a:r>
              <a:rPr kumimoji="1" lang="ja-JP" altLang="en-US" sz="11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お問い合わせ　大分市消防局救急救命課　</a:t>
            </a:r>
            <a:r>
              <a:rPr kumimoji="1" lang="en-US" altLang="ja-JP" sz="11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TEL</a:t>
            </a:r>
            <a:r>
              <a:rPr kumimoji="1" lang="ja-JP" altLang="en-US" sz="11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：</a:t>
            </a:r>
            <a:r>
              <a:rPr kumimoji="1" lang="en-US" altLang="ja-JP" sz="1100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097-532-4199</a:t>
            </a:r>
            <a:endParaRPr kumimoji="1" lang="ja-JP" altLang="en-US" sz="1100" dirty="0">
              <a:solidFill>
                <a:prstClr val="black"/>
              </a:solidFill>
              <a:latin typeface="Aptos" panose="02110004020202020204"/>
              <a:ea typeface="游ゴシック" panose="020B0400000000000000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D82AA705-B7D3-0442-7F6B-AD8082E46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818" y="9223515"/>
            <a:ext cx="642335" cy="482044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D2AFE0A-9100-7277-7D8E-1F78717C6189}"/>
              </a:ext>
            </a:extLst>
          </p:cNvPr>
          <p:cNvSpPr/>
          <p:nvPr/>
        </p:nvSpPr>
        <p:spPr>
          <a:xfrm>
            <a:off x="1330806" y="9255637"/>
            <a:ext cx="4825997" cy="482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/>
            <a:r>
              <a:rPr kumimoji="1" lang="ja-JP" altLang="en-US" sz="2000" b="1" dirty="0">
                <a:solidFill>
                  <a:prstClr val="black"/>
                </a:solidFill>
              </a:rPr>
              <a:t>大分市消防局</a:t>
            </a:r>
            <a:r>
              <a:rPr kumimoji="1" lang="ja-JP" altLang="en-US" sz="2000" b="1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rPr>
              <a:t>✖　　　</a:t>
            </a:r>
            <a:r>
              <a:rPr kumimoji="1" lang="ja-JP" altLang="en-US" sz="2000" b="1" dirty="0">
                <a:solidFill>
                  <a:prstClr val="black"/>
                </a:solidFill>
              </a:rPr>
              <a:t>総務省消防庁</a:t>
            </a:r>
            <a:endParaRPr kumimoji="1" lang="ja-JP" altLang="en-US" sz="2000" b="1" dirty="0">
              <a:solidFill>
                <a:prstClr val="black"/>
              </a:solidFill>
              <a:latin typeface="Aptos" panose="02110004020202020204"/>
              <a:ea typeface="游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16DCD87-5C69-46A2-D053-B97BA4A14F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490"/>
          <a:stretch>
            <a:fillRect/>
          </a:stretch>
        </p:blipFill>
        <p:spPr>
          <a:xfrm>
            <a:off x="3116590" y="7463931"/>
            <a:ext cx="3606093" cy="166435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D62556D-ABAC-7071-82CD-30AEB38AF0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68" b="2572"/>
          <a:stretch>
            <a:fillRect/>
          </a:stretch>
        </p:blipFill>
        <p:spPr>
          <a:xfrm>
            <a:off x="72497" y="8034464"/>
            <a:ext cx="1015806" cy="1002343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3004BB72-A98E-93B1-34FE-03749F8C3328}"/>
              </a:ext>
            </a:extLst>
          </p:cNvPr>
          <p:cNvSpPr/>
          <p:nvPr/>
        </p:nvSpPr>
        <p:spPr>
          <a:xfrm>
            <a:off x="1075603" y="7516088"/>
            <a:ext cx="2046109" cy="100234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04DE539-204B-7BED-F4DB-380FA3A194F8}"/>
              </a:ext>
            </a:extLst>
          </p:cNvPr>
          <p:cNvSpPr txBox="1"/>
          <p:nvPr/>
        </p:nvSpPr>
        <p:spPr>
          <a:xfrm>
            <a:off x="1155742" y="7673285"/>
            <a:ext cx="2014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/>
              <a:t>マイナ保険証を搭載した</a:t>
            </a:r>
            <a:endParaRPr lang="en-US" altLang="ja-JP" sz="1200" b="1" dirty="0"/>
          </a:p>
          <a:p>
            <a:r>
              <a:rPr lang="ja-JP" altLang="en-US" sz="1200" b="1" dirty="0"/>
              <a:t>スマートフォンでも</a:t>
            </a:r>
            <a:endParaRPr lang="en-US" altLang="ja-JP" sz="1200" b="1" dirty="0"/>
          </a:p>
          <a:p>
            <a:r>
              <a:rPr lang="ja-JP" altLang="en-US" sz="1200" b="1" dirty="0"/>
              <a:t>マイナ救急が実施できます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876ED1-6805-AD61-DB7D-304BBBF4A74B}"/>
              </a:ext>
            </a:extLst>
          </p:cNvPr>
          <p:cNvSpPr txBox="1"/>
          <p:nvPr/>
        </p:nvSpPr>
        <p:spPr>
          <a:xfrm>
            <a:off x="1048711" y="8588367"/>
            <a:ext cx="2225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/>
              <a:t>※</a:t>
            </a:r>
            <a:r>
              <a:rPr lang="ja-JP" altLang="en-US" sz="800" dirty="0"/>
              <a:t>傷病者本人による生体認証又は暗証番号の入力が必要となるため、意識不明時等は実施できませんのでカードのマイナ保険証の携行も引き続き、お願いします</a:t>
            </a:r>
            <a:endParaRPr lang="en-US" altLang="ja-JP" sz="8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1E68D13-ADA4-D453-7F77-75F6F1845AA0}"/>
              </a:ext>
            </a:extLst>
          </p:cNvPr>
          <p:cNvSpPr txBox="1"/>
          <p:nvPr/>
        </p:nvSpPr>
        <p:spPr>
          <a:xfrm>
            <a:off x="-17868" y="5534844"/>
            <a:ext cx="1660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71475"/>
            <a:r>
              <a:rPr kumimoji="1" lang="ja-JP" altLang="en-US" sz="1400" b="1" dirty="0">
                <a:solidFill>
                  <a:srgbClr val="156082">
                    <a:lumMod val="60000"/>
                    <a:lumOff val="40000"/>
                  </a:srgbClr>
                </a:solidFill>
                <a:latin typeface="Aptos" panose="02110004020202020204"/>
                <a:ea typeface="游ゴシック" panose="020B0400000000000000" pitchFamily="50" charset="-128"/>
              </a:rPr>
              <a:t>マイナ救急の流れ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3283818-2B21-3B48-FC87-4EC9803F3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977" y="9237053"/>
            <a:ext cx="532827" cy="5400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93567A-BEEA-6111-51D1-4066ECD46165}"/>
              </a:ext>
            </a:extLst>
          </p:cNvPr>
          <p:cNvSpPr txBox="1"/>
          <p:nvPr/>
        </p:nvSpPr>
        <p:spPr>
          <a:xfrm>
            <a:off x="6171871" y="9716859"/>
            <a:ext cx="58677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00" dirty="0"/>
              <a:t>消防庁</a:t>
            </a:r>
            <a:r>
              <a:rPr lang="en-US" altLang="ja-JP" sz="700" dirty="0"/>
              <a:t>HP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01AA3E7-E15D-D30C-B1A5-47E2CECB666F}"/>
              </a:ext>
            </a:extLst>
          </p:cNvPr>
          <p:cNvSpPr/>
          <p:nvPr/>
        </p:nvSpPr>
        <p:spPr>
          <a:xfrm>
            <a:off x="1811235" y="2206703"/>
            <a:ext cx="5207359" cy="5115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tIns="0" rIns="72000" bIns="72000" rtlCol="0" anchor="b"/>
          <a:lstStyle/>
          <a:p>
            <a:pPr defTabSz="914400"/>
            <a:r>
              <a:rPr kumimoji="1" lang="ja-JP" altLang="en-US" sz="2800" b="1" kern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マイナ保険証を携行しましょう</a:t>
            </a:r>
            <a:endParaRPr kumimoji="1" lang="en-US" altLang="ja-JP" sz="2800" b="1" kern="0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5E34A9A-E51E-C616-E31F-6A99A188441E}"/>
              </a:ext>
            </a:extLst>
          </p:cNvPr>
          <p:cNvGrpSpPr/>
          <p:nvPr/>
        </p:nvGrpSpPr>
        <p:grpSpPr>
          <a:xfrm>
            <a:off x="36099" y="2894035"/>
            <a:ext cx="3518788" cy="2612892"/>
            <a:chOff x="49193" y="2813182"/>
            <a:chExt cx="3518788" cy="2612892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ADA43982-04F3-956A-DAA6-46D96CEFD996}"/>
                </a:ext>
              </a:extLst>
            </p:cNvPr>
            <p:cNvSpPr/>
            <p:nvPr/>
          </p:nvSpPr>
          <p:spPr>
            <a:xfrm>
              <a:off x="49193" y="2972118"/>
              <a:ext cx="3518788" cy="245395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371475"/>
              <a:r>
                <a:rPr kumimoji="1" lang="ja-JP" altLang="en-US" sz="1400" b="1" dirty="0">
                  <a:solidFill>
                    <a:prstClr val="black"/>
                  </a:solidFill>
                  <a:latin typeface="Aptos" panose="02110004020202020204"/>
                  <a:ea typeface="游ゴシック" panose="020B0400000000000000" pitchFamily="50" charset="-128"/>
                </a:rPr>
                <a:t>　</a:t>
              </a:r>
              <a:r>
                <a:rPr kumimoji="1" lang="ja-JP" altLang="en-US" sz="1200" b="1" dirty="0">
                  <a:solidFill>
                    <a:prstClr val="black"/>
                  </a:solidFill>
                  <a:latin typeface="Aptos" panose="02110004020202020204"/>
                  <a:ea typeface="游ゴシック" panose="020B0400000000000000" pitchFamily="50" charset="-128"/>
                </a:rPr>
                <a:t>救急隊員が傷病者のマイナ保険証（健康保険証として利用登録したマイナンバーカード）を活用し、傷病者の医療情報等を閲覧する仕組みのことです。</a:t>
              </a:r>
              <a:endParaRPr kumimoji="1" lang="en-US" altLang="ja-JP" sz="1200" b="1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  <a:p>
              <a:pPr defTabSz="371475"/>
              <a:endParaRPr kumimoji="1" lang="en-US" altLang="ja-JP" sz="1400" b="1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  <a:p>
              <a:pPr marL="0" marR="0" lvl="0" indent="0" algn="l" defTabSz="37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游ゴシック" panose="020B0400000000000000" pitchFamily="50" charset="-128"/>
                  <a:cs typeface="+mn-cs"/>
                </a:rPr>
                <a:t>★マイナンバーカードを見せるだけで以下の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3714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dirty="0">
                  <a:solidFill>
                    <a:prstClr val="black"/>
                  </a:solidFill>
                  <a:latin typeface="Aptos" panose="02110004020202020204"/>
                  <a:ea typeface="游ゴシック" panose="020B0400000000000000" pitchFamily="50" charset="-128"/>
                </a:rPr>
                <a:t>　</a:t>
              </a: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游ゴシック" panose="020B0400000000000000" pitchFamily="50" charset="-128"/>
                  <a:cs typeface="+mn-cs"/>
                </a:rPr>
                <a:t>情報が伝わります</a:t>
              </a:r>
            </a:p>
            <a:p>
              <a:pPr defTabSz="371475"/>
              <a:endParaRPr kumimoji="1" lang="en-US" altLang="ja-JP" sz="1400" b="1" dirty="0">
                <a:solidFill>
                  <a:prstClr val="black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D0E66735-45A5-0579-72B7-C599D11FC068}"/>
                </a:ext>
              </a:extLst>
            </p:cNvPr>
            <p:cNvSpPr/>
            <p:nvPr/>
          </p:nvSpPr>
          <p:spPr>
            <a:xfrm>
              <a:off x="136288" y="2813182"/>
              <a:ext cx="1194518" cy="224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tx1"/>
                  </a:solidFill>
                </a:rPr>
                <a:t>マイナ救急</a:t>
              </a:r>
            </a:p>
          </p:txBody>
        </p: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83A70428-B16E-48E4-7471-9B918F62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-1" r="46708" b="11185"/>
            <a:stretch>
              <a:fillRect/>
            </a:stretch>
          </p:blipFill>
          <p:spPr>
            <a:xfrm>
              <a:off x="305781" y="4467341"/>
              <a:ext cx="2864348" cy="920716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C291E73-3D06-A223-F776-646FE642F317}"/>
              </a:ext>
            </a:extLst>
          </p:cNvPr>
          <p:cNvGrpSpPr/>
          <p:nvPr/>
        </p:nvGrpSpPr>
        <p:grpSpPr>
          <a:xfrm>
            <a:off x="3697117" y="2842476"/>
            <a:ext cx="3081498" cy="2718870"/>
            <a:chOff x="-4609902" y="1769409"/>
            <a:chExt cx="3081498" cy="2718870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9AA59AEF-AE50-22CF-6E92-C2D68B0F6D73}"/>
                </a:ext>
              </a:extLst>
            </p:cNvPr>
            <p:cNvSpPr/>
            <p:nvPr/>
          </p:nvSpPr>
          <p:spPr>
            <a:xfrm>
              <a:off x="-3152299" y="1998830"/>
              <a:ext cx="1623895" cy="89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</a:rPr>
                <a:t>負担軽減</a:t>
              </a:r>
            </a:p>
            <a:p>
              <a:pPr algn="ctr"/>
              <a:endParaRPr kumimoji="1" lang="en-US" altLang="ja-JP" sz="100" b="1" dirty="0">
                <a:solidFill>
                  <a:schemeClr val="tx1"/>
                </a:solidFill>
              </a:endParaRPr>
            </a:p>
            <a:p>
              <a:r>
                <a:rPr kumimoji="1" lang="ja-JP" altLang="en-US" sz="1100" b="1" dirty="0">
                  <a:solidFill>
                    <a:schemeClr val="tx1"/>
                  </a:solidFill>
                </a:rPr>
                <a:t>症状が重い等のため、口頭で情報提供することが困難な場合</a:t>
              </a:r>
              <a:endParaRPr kumimoji="1" lang="en-US" altLang="ja-JP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E350BB37-D91A-7A1B-EFDE-4AFFB1992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03" b="89855" l="8320" r="89920">
                          <a14:foregroundMark x1="49120" y1="27778" x2="49120" y2="27778"/>
                          <a14:foregroundMark x1="44320" y1="25121" x2="48960" y2="35990"/>
                          <a14:foregroundMark x1="52320" y1="26087" x2="41280" y2="25604"/>
                          <a14:foregroundMark x1="44320" y1="31643" x2="48480" y2="46135"/>
                          <a14:foregroundMark x1="48480" y1="46135" x2="52320" y2="44444"/>
                          <a14:foregroundMark x1="38400" y1="43478" x2="50240" y2="55797"/>
                          <a14:foregroundMark x1="50240" y1="55797" x2="60000" y2="43237"/>
                          <a14:foregroundMark x1="60000" y1="43237" x2="58560" y2="40580"/>
                          <a14:foregroundMark x1="58720" y1="51208" x2="54240" y2="55072"/>
                          <a14:foregroundMark x1="37120" y1="45169" x2="39360" y2="57971"/>
                          <a14:foregroundMark x1="76480" y1="36232" x2="87040" y2="34541"/>
                          <a14:foregroundMark x1="87040" y1="30676" x2="87040" y2="30676"/>
                          <a14:foregroundMark x1="85280" y1="36715" x2="85280" y2="36715"/>
                          <a14:foregroundMark x1="89280" y1="33816" x2="89280" y2="33816"/>
                          <a14:foregroundMark x1="89760" y1="34541" x2="89760" y2="34541"/>
                          <a14:foregroundMark x1="87200" y1="37198" x2="87200" y2="37198"/>
                          <a14:foregroundMark x1="86720" y1="35990" x2="86720" y2="35990"/>
                          <a14:foregroundMark x1="86720" y1="33333" x2="86720" y2="33333"/>
                          <a14:foregroundMark x1="70880" y1="45169" x2="70880" y2="45169"/>
                          <a14:foregroundMark x1="72320" y1="47343" x2="72320" y2="42995"/>
                          <a14:foregroundMark x1="82400" y1="32850" x2="82400" y2="32850"/>
                          <a14:foregroundMark x1="43200" y1="70290" x2="43520" y2="67391"/>
                          <a14:foregroundMark x1="8320" y1="53382" x2="9440" y2="65217"/>
                        </a14:backgroundRemoval>
                      </a14:imgEffect>
                    </a14:imgLayer>
                  </a14:imgProps>
                </a:ext>
              </a:extLst>
            </a:blip>
            <a:srcRect t="11214" b="13331"/>
            <a:stretch>
              <a:fillRect/>
            </a:stretch>
          </p:blipFill>
          <p:spPr>
            <a:xfrm>
              <a:off x="-4567345" y="2077406"/>
              <a:ext cx="1451098" cy="725278"/>
            </a:xfrm>
            <a:prstGeom prst="rect">
              <a:avLst/>
            </a:prstGeom>
          </p:spPr>
        </p:pic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CDB6D97D-CDE8-016E-1BA3-B7D99240FC58}"/>
                </a:ext>
              </a:extLst>
            </p:cNvPr>
            <p:cNvCxnSpPr>
              <a:cxnSpLocks/>
            </p:cNvCxnSpPr>
            <p:nvPr/>
          </p:nvCxnSpPr>
          <p:spPr>
            <a:xfrm>
              <a:off x="-4567345" y="2821348"/>
              <a:ext cx="2903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正方形/長方形 1033">
              <a:extLst>
                <a:ext uri="{FF2B5EF4-FFF2-40B4-BE49-F238E27FC236}">
                  <a16:creationId xmlns:a16="http://schemas.microsoft.com/office/drawing/2014/main" id="{5465B50C-BDEC-B167-E461-B29331F78F4D}"/>
                </a:ext>
              </a:extLst>
            </p:cNvPr>
            <p:cNvSpPr/>
            <p:nvPr/>
          </p:nvSpPr>
          <p:spPr>
            <a:xfrm>
              <a:off x="-3981024" y="1769409"/>
              <a:ext cx="1729553" cy="182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tx1"/>
                  </a:solidFill>
                </a:rPr>
                <a:t>マイナ救急の効果</a:t>
              </a: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1BC3A94-C9D4-A113-C2C8-BC20145300FA}"/>
                </a:ext>
              </a:extLst>
            </p:cNvPr>
            <p:cNvGrpSpPr/>
            <p:nvPr/>
          </p:nvGrpSpPr>
          <p:grpSpPr>
            <a:xfrm>
              <a:off x="-4609902" y="3658458"/>
              <a:ext cx="3058899" cy="829821"/>
              <a:chOff x="-4556410" y="2844923"/>
              <a:chExt cx="3058899" cy="829821"/>
            </a:xfrm>
          </p:grpSpPr>
          <p:pic>
            <p:nvPicPr>
              <p:cNvPr id="39" name="図 38" descr="抽象, 挿絵 が含まれている画像">
                <a:extLst>
                  <a:ext uri="{FF2B5EF4-FFF2-40B4-BE49-F238E27FC236}">
                    <a16:creationId xmlns:a16="http://schemas.microsoft.com/office/drawing/2014/main" id="{CF3B1B82-C86A-B0C5-A7D8-770C501AD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89815" y1="69444" x2="89815" y2="75000"/>
                            <a14:foregroundMark x1="89198" y1="87500" x2="89198" y2="83333"/>
                            <a14:foregroundMark x1="46296" y1="25694" x2="46296" y2="25694"/>
                            <a14:foregroundMark x1="53086" y1="63889" x2="53086" y2="63889"/>
                            <a14:foregroundMark x1="52469" y1="62500" x2="52469" y2="62500"/>
                            <a14:backgroundMark x1="89198" y1="90278" x2="89198" y2="90278"/>
                            <a14:backgroundMark x1="89506" y1="88889" x2="89506" y2="88889"/>
                            <a14:backgroundMark x1="88889" y1="88194" x2="88889" y2="88194"/>
                            <a14:backgroundMark x1="89815" y1="88194" x2="89815" y2="88194"/>
                          </a14:backgroundRemoval>
                        </a14:imgEffect>
                      </a14:imgLayer>
                    </a14:imgProps>
                  </a:ext>
                </a:extLst>
              </a:blip>
              <a:srcRect l="15758" r="13196"/>
              <a:stretch>
                <a:fillRect/>
              </a:stretch>
            </p:blipFill>
            <p:spPr>
              <a:xfrm>
                <a:off x="-4556410" y="2844923"/>
                <a:ext cx="1326492" cy="829821"/>
              </a:xfrm>
              <a:prstGeom prst="rect">
                <a:avLst/>
              </a:prstGeom>
            </p:spPr>
          </p:pic>
          <p:sp>
            <p:nvSpPr>
              <p:cNvPr id="1036" name="正方形/長方形 1035">
                <a:extLst>
                  <a:ext uri="{FF2B5EF4-FFF2-40B4-BE49-F238E27FC236}">
                    <a16:creationId xmlns:a16="http://schemas.microsoft.com/office/drawing/2014/main" id="{1A6C913C-1ACC-DE3C-0476-4551453D7E9B}"/>
                  </a:ext>
                </a:extLst>
              </p:cNvPr>
              <p:cNvSpPr/>
              <p:nvPr/>
            </p:nvSpPr>
            <p:spPr>
              <a:xfrm>
                <a:off x="-3121406" y="3152543"/>
                <a:ext cx="1623895" cy="2914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b="1" dirty="0">
                    <a:solidFill>
                      <a:schemeClr val="tx1"/>
                    </a:solidFill>
                  </a:rPr>
                  <a:t>治療の事前準備が可能</a:t>
                </a:r>
                <a:endParaRPr kumimoji="1" lang="en-US" altLang="ja-JP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CEFB591-F275-BC8B-906D-4FCE22E48A2A}"/>
                </a:ext>
              </a:extLst>
            </p:cNvPr>
            <p:cNvGrpSpPr/>
            <p:nvPr/>
          </p:nvGrpSpPr>
          <p:grpSpPr>
            <a:xfrm>
              <a:off x="-4581606" y="2880564"/>
              <a:ext cx="3031158" cy="794180"/>
              <a:chOff x="-4529245" y="3638178"/>
              <a:chExt cx="3031158" cy="794180"/>
            </a:xfrm>
          </p:grpSpPr>
          <p:pic>
            <p:nvPicPr>
              <p:cNvPr id="59" name="図 58" descr="ロゴ が含まれている画像">
                <a:extLst>
                  <a:ext uri="{FF2B5EF4-FFF2-40B4-BE49-F238E27FC236}">
                    <a16:creationId xmlns:a16="http://schemas.microsoft.com/office/drawing/2014/main" id="{399707EB-B53C-1BBC-577F-AE0CACCA3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>
                            <a14:foregroundMark x1="19485" y1="31579" x2="33088" y2="29240"/>
                            <a14:foregroundMark x1="26838" y1="26316" x2="44485" y2="26316"/>
                            <a14:foregroundMark x1="75000" y1="40936" x2="74632" y2="49708"/>
                            <a14:foregroundMark x1="77574" y1="59649" x2="77574" y2="59649"/>
                            <a14:foregroundMark x1="44853" y1="42690" x2="44853" y2="42690"/>
                            <a14:foregroundMark x1="15441" y1="80702" x2="15441" y2="80702"/>
                            <a14:foregroundMark x1="27574" y1="80702" x2="27574" y2="80702"/>
                            <a14:foregroundMark x1="56250" y1="79532" x2="56250" y2="79532"/>
                            <a14:foregroundMark x1="72794" y1="82456" x2="72794" y2="82456"/>
                            <a14:foregroundMark x1="81250" y1="80117" x2="81250" y2="80117"/>
                            <a14:foregroundMark x1="81985" y1="68421" x2="81985" y2="6842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4529245" y="3638178"/>
                <a:ext cx="1241386" cy="780430"/>
              </a:xfrm>
              <a:prstGeom prst="rect">
                <a:avLst/>
              </a:prstGeom>
            </p:spPr>
          </p:pic>
          <p:sp>
            <p:nvSpPr>
              <p:cNvPr id="1041" name="正方形/長方形 1040">
                <a:extLst>
                  <a:ext uri="{FF2B5EF4-FFF2-40B4-BE49-F238E27FC236}">
                    <a16:creationId xmlns:a16="http://schemas.microsoft.com/office/drawing/2014/main" id="{4599AB37-BFAF-38D7-9036-27A0E6F10EC4}"/>
                  </a:ext>
                </a:extLst>
              </p:cNvPr>
              <p:cNvSpPr/>
              <p:nvPr/>
            </p:nvSpPr>
            <p:spPr>
              <a:xfrm>
                <a:off x="-3113686" y="3736434"/>
                <a:ext cx="1615599" cy="6959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200" b="1" dirty="0">
                    <a:solidFill>
                      <a:schemeClr val="tx1"/>
                    </a:solidFill>
                  </a:rPr>
                  <a:t>より適切な処置</a:t>
                </a:r>
                <a:endParaRPr kumimoji="1" lang="en-US" altLang="ja-JP" sz="1200" b="1" dirty="0">
                  <a:solidFill>
                    <a:schemeClr val="tx1"/>
                  </a:solidFill>
                </a:endParaRPr>
              </a:p>
              <a:p>
                <a:pPr algn="ctr"/>
                <a:endParaRPr kumimoji="1" lang="en-US" altLang="ja-JP" sz="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1200" b="1" dirty="0">
                    <a:solidFill>
                      <a:schemeClr val="tx1"/>
                    </a:solidFill>
                  </a:rPr>
                  <a:t>円滑な搬送先の選定</a:t>
                </a:r>
              </a:p>
            </p:txBody>
          </p:sp>
        </p:grpSp>
        <p:cxnSp>
          <p:nvCxnSpPr>
            <p:cNvPr id="1043" name="直線コネクタ 1042">
              <a:extLst>
                <a:ext uri="{FF2B5EF4-FFF2-40B4-BE49-F238E27FC236}">
                  <a16:creationId xmlns:a16="http://schemas.microsoft.com/office/drawing/2014/main" id="{36D4373D-AD59-199C-2AFB-91B954B2E2FF}"/>
                </a:ext>
              </a:extLst>
            </p:cNvPr>
            <p:cNvCxnSpPr>
              <a:cxnSpLocks/>
            </p:cNvCxnSpPr>
            <p:nvPr/>
          </p:nvCxnSpPr>
          <p:spPr>
            <a:xfrm>
              <a:off x="-4567345" y="3674744"/>
              <a:ext cx="2903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直線コネクタ 1044">
              <a:extLst>
                <a:ext uri="{FF2B5EF4-FFF2-40B4-BE49-F238E27FC236}">
                  <a16:creationId xmlns:a16="http://schemas.microsoft.com/office/drawing/2014/main" id="{569BEB16-D3F6-BC09-690B-3559D7C3C685}"/>
                </a:ext>
              </a:extLst>
            </p:cNvPr>
            <p:cNvCxnSpPr>
              <a:cxnSpLocks/>
            </p:cNvCxnSpPr>
            <p:nvPr/>
          </p:nvCxnSpPr>
          <p:spPr>
            <a:xfrm>
              <a:off x="-4567345" y="4440624"/>
              <a:ext cx="29036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76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</TotalTime>
  <Words>212</Words>
  <Application>Microsoft Office PowerPoint</Application>
  <PresentationFormat>A4 210 x 297 mm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HG明朝E</vt:lpstr>
      <vt:lpstr>メイリオ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安藤　美人</cp:lastModifiedBy>
  <cp:revision>1</cp:revision>
  <dcterms:created xsi:type="dcterms:W3CDTF">2026-03-03T01:33:30Z</dcterms:created>
  <dcterms:modified xsi:type="dcterms:W3CDTF">2026-04-03T07:47:48Z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0x010100DF50CD0934371E469887439FC343F416</vt:lpwstr>
  </property>
  <property fmtid="{D5CDD505-2E9C-101B-9397-08002B2CF9AE}" pid="3" name="MediaServiceImageTags">
    <vt:lpwstr/>
  </property>
</Properties>
</file>