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7" autoAdjust="0"/>
    <p:restoredTop sz="94660"/>
  </p:normalViewPr>
  <p:slideViewPr>
    <p:cSldViewPr snapToGrid="0">
      <p:cViewPr>
        <p:scale>
          <a:sx n="100" d="100"/>
          <a:sy n="100" d="100"/>
        </p:scale>
        <p:origin x="848" y="-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6FD7745C-FA27-41A7-852A-4BEA2954DF30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75B300FA-A61D-4CBC-870B-FC009E327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42270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C31D95AD-2470-45AA-9C00-680124160FC9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9A598BAC-6EEB-40BC-9485-8C9A888512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4387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4802718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4" indent="0" algn="ctr">
              <a:buNone/>
              <a:defRPr sz="1125"/>
            </a:lvl2pPr>
            <a:lvl3pPr marL="514347" indent="0" algn="ctr">
              <a:buNone/>
              <a:defRPr sz="1013"/>
            </a:lvl3pPr>
            <a:lvl4pPr marL="771521" indent="0" algn="ctr">
              <a:buNone/>
              <a:defRPr sz="900"/>
            </a:lvl4pPr>
            <a:lvl5pPr marL="1028694" indent="0" algn="ctr">
              <a:buNone/>
              <a:defRPr sz="900"/>
            </a:lvl5pPr>
            <a:lvl6pPr marL="1285867" indent="0" algn="ctr">
              <a:buNone/>
              <a:defRPr sz="900"/>
            </a:lvl6pPr>
            <a:lvl7pPr marL="1543041" indent="0" algn="ctr">
              <a:buNone/>
              <a:defRPr sz="900"/>
            </a:lvl7pPr>
            <a:lvl8pPr marL="1800215" indent="0" algn="ctr">
              <a:buNone/>
              <a:defRPr sz="900"/>
            </a:lvl8pPr>
            <a:lvl9pPr marL="2057388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538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59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486835"/>
            <a:ext cx="1478756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486835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96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031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8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8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4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47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69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6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4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1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38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36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5029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3" y="486835"/>
            <a:ext cx="5915025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241552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4" indent="0">
              <a:buNone/>
              <a:defRPr sz="1125" b="1"/>
            </a:lvl2pPr>
            <a:lvl3pPr marL="514347" indent="0">
              <a:buNone/>
              <a:defRPr sz="1013" b="1"/>
            </a:lvl3pPr>
            <a:lvl4pPr marL="771521" indent="0">
              <a:buNone/>
              <a:defRPr sz="900" b="1"/>
            </a:lvl4pPr>
            <a:lvl5pPr marL="1028694" indent="0">
              <a:buNone/>
              <a:defRPr sz="900" b="1"/>
            </a:lvl5pPr>
            <a:lvl6pPr marL="1285867" indent="0">
              <a:buNone/>
              <a:defRPr sz="900" b="1"/>
            </a:lvl6pPr>
            <a:lvl7pPr marL="1543041" indent="0">
              <a:buNone/>
              <a:defRPr sz="900" b="1"/>
            </a:lvl7pPr>
            <a:lvl8pPr marL="1800215" indent="0">
              <a:buNone/>
              <a:defRPr sz="900" b="1"/>
            </a:lvl8pPr>
            <a:lvl9pPr marL="2057388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340101"/>
            <a:ext cx="2901255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5" y="2241552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4" indent="0">
              <a:buNone/>
              <a:defRPr sz="1125" b="1"/>
            </a:lvl2pPr>
            <a:lvl3pPr marL="514347" indent="0">
              <a:buNone/>
              <a:defRPr sz="1013" b="1"/>
            </a:lvl3pPr>
            <a:lvl4pPr marL="771521" indent="0">
              <a:buNone/>
              <a:defRPr sz="900" b="1"/>
            </a:lvl4pPr>
            <a:lvl5pPr marL="1028694" indent="0">
              <a:buNone/>
              <a:defRPr sz="900" b="1"/>
            </a:lvl5pPr>
            <a:lvl6pPr marL="1285867" indent="0">
              <a:buNone/>
              <a:defRPr sz="900" b="1"/>
            </a:lvl6pPr>
            <a:lvl7pPr marL="1543041" indent="0">
              <a:buNone/>
              <a:defRPr sz="900" b="1"/>
            </a:lvl7pPr>
            <a:lvl8pPr marL="1800215" indent="0">
              <a:buNone/>
              <a:defRPr sz="900" b="1"/>
            </a:lvl8pPr>
            <a:lvl9pPr marL="2057388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5" y="3340101"/>
            <a:ext cx="2915543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39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255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954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3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5" y="1316568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3" y="2743201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4" indent="0">
              <a:buNone/>
              <a:defRPr sz="788"/>
            </a:lvl2pPr>
            <a:lvl3pPr marL="514347" indent="0">
              <a:buNone/>
              <a:defRPr sz="675"/>
            </a:lvl3pPr>
            <a:lvl4pPr marL="771521" indent="0">
              <a:buNone/>
              <a:defRPr sz="563"/>
            </a:lvl4pPr>
            <a:lvl5pPr marL="1028694" indent="0">
              <a:buNone/>
              <a:defRPr sz="563"/>
            </a:lvl5pPr>
            <a:lvl6pPr marL="1285867" indent="0">
              <a:buNone/>
              <a:defRPr sz="563"/>
            </a:lvl6pPr>
            <a:lvl7pPr marL="1543041" indent="0">
              <a:buNone/>
              <a:defRPr sz="563"/>
            </a:lvl7pPr>
            <a:lvl8pPr marL="1800215" indent="0">
              <a:buNone/>
              <a:defRPr sz="563"/>
            </a:lvl8pPr>
            <a:lvl9pPr marL="2057388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89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3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5" y="1316568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4" indent="0">
              <a:buNone/>
              <a:defRPr sz="1575"/>
            </a:lvl2pPr>
            <a:lvl3pPr marL="514347" indent="0">
              <a:buNone/>
              <a:defRPr sz="1350"/>
            </a:lvl3pPr>
            <a:lvl4pPr marL="771521" indent="0">
              <a:buNone/>
              <a:defRPr sz="1125"/>
            </a:lvl4pPr>
            <a:lvl5pPr marL="1028694" indent="0">
              <a:buNone/>
              <a:defRPr sz="1125"/>
            </a:lvl5pPr>
            <a:lvl6pPr marL="1285867" indent="0">
              <a:buNone/>
              <a:defRPr sz="1125"/>
            </a:lvl6pPr>
            <a:lvl7pPr marL="1543041" indent="0">
              <a:buNone/>
              <a:defRPr sz="1125"/>
            </a:lvl7pPr>
            <a:lvl8pPr marL="1800215" indent="0">
              <a:buNone/>
              <a:defRPr sz="1125"/>
            </a:lvl8pPr>
            <a:lvl9pPr marL="2057388" indent="0">
              <a:buNone/>
              <a:defRPr sz="1125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3" y="2743201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4" indent="0">
              <a:buNone/>
              <a:defRPr sz="788"/>
            </a:lvl2pPr>
            <a:lvl3pPr marL="514347" indent="0">
              <a:buNone/>
              <a:defRPr sz="675"/>
            </a:lvl3pPr>
            <a:lvl4pPr marL="771521" indent="0">
              <a:buNone/>
              <a:defRPr sz="563"/>
            </a:lvl4pPr>
            <a:lvl5pPr marL="1028694" indent="0">
              <a:buNone/>
              <a:defRPr sz="563"/>
            </a:lvl5pPr>
            <a:lvl6pPr marL="1285867" indent="0">
              <a:buNone/>
              <a:defRPr sz="563"/>
            </a:lvl6pPr>
            <a:lvl7pPr marL="1543041" indent="0">
              <a:buNone/>
              <a:defRPr sz="563"/>
            </a:lvl7pPr>
            <a:lvl8pPr marL="1800215" indent="0">
              <a:buNone/>
              <a:defRPr sz="563"/>
            </a:lvl8pPr>
            <a:lvl9pPr marL="2057388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58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90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90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8475135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5CE67-E885-4BA4-9EE7-F2F65288342D}" type="datetimeFigureOut">
              <a:rPr kumimoji="1" lang="ja-JP" altLang="en-US" smtClean="0"/>
              <a:t>2026/5/7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5" y="8475135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8475135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F23B0-AD86-464B-AFB8-4D0DE56EB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20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47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7" indent="-128587" algn="l" defTabSz="514347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1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5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07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1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55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28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02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76" indent="-128587" algn="l" defTabSz="514347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4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7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1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94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67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41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15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88" algn="l" defTabSz="514347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角丸四角形 54"/>
          <p:cNvSpPr/>
          <p:nvPr/>
        </p:nvSpPr>
        <p:spPr>
          <a:xfrm>
            <a:off x="3516871" y="2198399"/>
            <a:ext cx="2933661" cy="329456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33633" y="91741"/>
            <a:ext cx="63542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>
                <a:latin typeface="+mn-ea"/>
              </a:rPr>
              <a:t>『</a:t>
            </a:r>
            <a:r>
              <a:rPr lang="ja-JP" altLang="en-US" sz="3200" b="1" dirty="0">
                <a:latin typeface="+mn-ea"/>
              </a:rPr>
              <a:t>ミカンバエ防除対策について</a:t>
            </a:r>
            <a:r>
              <a:rPr lang="en-US" altLang="ja-JP" sz="3200" b="1" dirty="0">
                <a:latin typeface="+mn-ea"/>
              </a:rPr>
              <a:t>』</a:t>
            </a:r>
            <a:endParaRPr lang="ja-JP" altLang="en-US" sz="3200" b="1" dirty="0">
              <a:latin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42024" y="729516"/>
            <a:ext cx="1283386" cy="307777"/>
          </a:xfrm>
          <a:prstGeom prst="rect">
            <a:avLst/>
          </a:prstGeom>
          <a:solidFill>
            <a:srgbClr val="FFFF00"/>
          </a:solidFill>
          <a:ln w="381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防除対象品種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42024" y="1318602"/>
            <a:ext cx="1999756" cy="307777"/>
          </a:xfrm>
          <a:prstGeom prst="rect">
            <a:avLst/>
          </a:prstGeom>
          <a:solidFill>
            <a:srgbClr val="FFFF00"/>
          </a:solidFill>
          <a:ln w="381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ねらい・時期・使用薬剤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45675" y="729515"/>
            <a:ext cx="42274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 dirty="0"/>
              <a:t>温州みかん、小みかん、ポンカン、キンカン、はるみ等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14017" y="966585"/>
            <a:ext cx="50656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/>
              <a:t>※</a:t>
            </a:r>
            <a:r>
              <a:rPr lang="ja-JP" altLang="en-US" sz="1100" dirty="0"/>
              <a:t>産卵期（夏季）の</a:t>
            </a:r>
            <a:r>
              <a:rPr lang="ja-JP" altLang="en-US" sz="1100" b="1" u="sng" dirty="0">
                <a:solidFill>
                  <a:srgbClr val="FF0000"/>
                </a:solidFill>
              </a:rPr>
              <a:t>果皮の厚さが</a:t>
            </a:r>
            <a:r>
              <a:rPr lang="ja-JP" altLang="en-US" sz="1200" b="1" u="sng" dirty="0">
                <a:solidFill>
                  <a:srgbClr val="FF0000"/>
                </a:solidFill>
              </a:rPr>
              <a:t>概ね</a:t>
            </a:r>
            <a:r>
              <a:rPr lang="en-US" altLang="ja-JP" sz="1200" b="1" u="sng" dirty="0">
                <a:solidFill>
                  <a:srgbClr val="FF0000"/>
                </a:solidFill>
              </a:rPr>
              <a:t>4mm</a:t>
            </a:r>
            <a:r>
              <a:rPr lang="ja-JP" altLang="en-US" sz="1200" b="1" u="sng" dirty="0">
                <a:solidFill>
                  <a:srgbClr val="FF0000"/>
                </a:solidFill>
              </a:rPr>
              <a:t>以下</a:t>
            </a:r>
            <a:r>
              <a:rPr lang="ja-JP" altLang="en-US" sz="1100" dirty="0"/>
              <a:t>なら</a:t>
            </a:r>
            <a:r>
              <a:rPr lang="ja-JP" altLang="en-US" sz="1100" b="1" u="sng" dirty="0">
                <a:solidFill>
                  <a:srgbClr val="FF0000"/>
                </a:solidFill>
              </a:rPr>
              <a:t>上記品種以外でも要防除</a:t>
            </a:r>
            <a:r>
              <a:rPr lang="ja-JP" altLang="en-US" sz="1100" b="1" dirty="0">
                <a:solidFill>
                  <a:srgbClr val="FF0000"/>
                </a:solidFill>
              </a:rPr>
              <a:t>！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42024" y="1682794"/>
            <a:ext cx="6372443" cy="3601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2000" b="1" dirty="0">
                <a:solidFill>
                  <a:srgbClr val="FF0000"/>
                </a:solidFill>
              </a:rPr>
              <a:t>①基本は「</a:t>
            </a:r>
            <a:r>
              <a:rPr lang="ja-JP" altLang="en-US" sz="2000" b="1" dirty="0">
                <a:solidFill>
                  <a:srgbClr val="0070C0"/>
                </a:solidFill>
              </a:rPr>
              <a:t>モスピランＳＬ液剤</a:t>
            </a:r>
            <a:r>
              <a:rPr lang="ja-JP" altLang="en-US" sz="2000" b="1" dirty="0">
                <a:solidFill>
                  <a:srgbClr val="FF0000"/>
                </a:solidFill>
              </a:rPr>
              <a:t>」２回散布（</a:t>
            </a:r>
            <a:r>
              <a:rPr lang="ja-JP" altLang="en-US" sz="2000" b="1" dirty="0">
                <a:solidFill>
                  <a:srgbClr val="0070C0"/>
                </a:solidFill>
              </a:rPr>
              <a:t>幼虫</a:t>
            </a:r>
            <a:r>
              <a:rPr lang="ja-JP" altLang="en-US" sz="2000" b="1" dirty="0">
                <a:solidFill>
                  <a:srgbClr val="FF0000"/>
                </a:solidFill>
              </a:rPr>
              <a:t>防除）</a:t>
            </a:r>
            <a:r>
              <a:rPr lang="en-US" altLang="ja-JP" sz="2000" b="1" dirty="0">
                <a:solidFill>
                  <a:srgbClr val="FF0000"/>
                </a:solidFill>
              </a:rPr>
              <a:t>!!</a:t>
            </a:r>
            <a:endParaRPr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72030" y="3008222"/>
            <a:ext cx="575700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/>
              <a:t>※</a:t>
            </a:r>
            <a:r>
              <a:rPr lang="ja-JP" altLang="en-US" sz="1200" b="1" dirty="0"/>
              <a:t>収穫開始時期と混用薬剤の使用時期を考慮して散布時期を決める。</a:t>
            </a:r>
            <a:endParaRPr lang="en-US" altLang="ja-JP" sz="1200" b="1" dirty="0"/>
          </a:p>
          <a:p>
            <a:r>
              <a:rPr lang="ja-JP" altLang="en-US" sz="1100" dirty="0"/>
              <a:t>　　　例）１１月下旬から収穫を開始する年末贈答品種（太田ポンカン等）に、使用時期９０日の</a:t>
            </a:r>
            <a:endParaRPr lang="en-US" altLang="ja-JP" sz="1100" dirty="0"/>
          </a:p>
          <a:p>
            <a:pPr>
              <a:lnSpc>
                <a:spcPts val="1200"/>
              </a:lnSpc>
            </a:pPr>
            <a:r>
              <a:rPr lang="ja-JP" altLang="en-US" sz="1100" dirty="0"/>
              <a:t>　　　　  　ジマンダイセン（水）、ペンコゼブ（水）を混用する場合、２回目の散布時期は８月中旬。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587806" y="4174126"/>
            <a:ext cx="5834279" cy="1091482"/>
          </a:xfrm>
          <a:prstGeom prst="roundRect">
            <a:avLst/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solidFill>
                  <a:schemeClr val="tx1"/>
                </a:solidFill>
              </a:rPr>
              <a:t>　</a:t>
            </a:r>
            <a:r>
              <a:rPr lang="en-US" altLang="ja-JP" sz="1400" b="1" dirty="0">
                <a:solidFill>
                  <a:schemeClr val="tx1"/>
                </a:solidFill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</a:rPr>
              <a:t>被害果の特徴</a:t>
            </a:r>
            <a:r>
              <a:rPr lang="en-US" altLang="ja-JP" sz="1400" b="1" dirty="0">
                <a:solidFill>
                  <a:schemeClr val="tx1"/>
                </a:solidFill>
              </a:rPr>
              <a:t>】</a:t>
            </a: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・着色が早い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・ヘタの周りが赤い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・まだらな色づき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・落果しやすい</a:t>
            </a:r>
            <a:endParaRPr lang="en-US" altLang="ja-JP" sz="1200" b="1" dirty="0">
              <a:solidFill>
                <a:schemeClr val="tx1"/>
              </a:solidFill>
            </a:endParaRPr>
          </a:p>
        </p:txBody>
      </p:sp>
      <p:pic>
        <p:nvPicPr>
          <p:cNvPr id="23" name="図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5945" y="4208604"/>
            <a:ext cx="1297454" cy="1051221"/>
          </a:xfrm>
          <a:prstGeom prst="rect">
            <a:avLst/>
          </a:prstGeom>
        </p:spPr>
      </p:pic>
      <p:sp>
        <p:nvSpPr>
          <p:cNvPr id="41" name="テキスト ボックス 40"/>
          <p:cNvSpPr txBox="1"/>
          <p:nvPr/>
        </p:nvSpPr>
        <p:spPr>
          <a:xfrm>
            <a:off x="401395" y="5421353"/>
            <a:ext cx="2081013" cy="307777"/>
          </a:xfrm>
          <a:prstGeom prst="rect">
            <a:avLst/>
          </a:prstGeom>
          <a:solidFill>
            <a:srgbClr val="FFFF00"/>
          </a:solidFill>
          <a:ln w="381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防除対策のポイント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96137" y="7121094"/>
            <a:ext cx="2561466" cy="307777"/>
          </a:xfrm>
          <a:prstGeom prst="rect">
            <a:avLst/>
          </a:prstGeom>
          <a:solidFill>
            <a:srgbClr val="FFFF00"/>
          </a:solidFill>
          <a:ln w="381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自分で防除できない場合は・・・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87806" y="5804349"/>
            <a:ext cx="55499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/>
              <a:t>①　山際・防風林際の日当たり環境改善！</a:t>
            </a:r>
            <a:endParaRPr lang="en-US" altLang="ja-JP" sz="1200" dirty="0"/>
          </a:p>
          <a:p>
            <a:r>
              <a:rPr lang="ja-JP" altLang="en-US" sz="1200" dirty="0"/>
              <a:t>　　　　日当たりの悪い場所はミカンバエの生息に適しており、被害が発生しやすい。</a:t>
            </a:r>
            <a:endParaRPr lang="en-US" altLang="ja-JP" sz="1200" dirty="0"/>
          </a:p>
          <a:p>
            <a:r>
              <a:rPr lang="ja-JP" altLang="en-US" sz="1200" dirty="0"/>
              <a:t>②　樹高の切り下げ・枝抜きの実施！</a:t>
            </a:r>
            <a:endParaRPr lang="en-US" altLang="ja-JP" sz="1200" dirty="0"/>
          </a:p>
          <a:p>
            <a:r>
              <a:rPr lang="ja-JP" altLang="en-US" sz="1200" dirty="0"/>
              <a:t>　　　　樹冠上部や内部まで薬液が届かなければ、十分な防除効果は得られない。</a:t>
            </a:r>
            <a:endParaRPr lang="en-US" altLang="ja-JP" sz="1200" dirty="0"/>
          </a:p>
          <a:p>
            <a:r>
              <a:rPr lang="ja-JP" altLang="en-US" sz="1200" dirty="0"/>
              <a:t>③　樹の周囲をまわりながらムラなくていねいに散布！</a:t>
            </a:r>
            <a:endParaRPr lang="en-US" altLang="ja-JP" sz="1200" dirty="0"/>
          </a:p>
          <a:p>
            <a:r>
              <a:rPr lang="ja-JP" altLang="en-US" sz="1200" dirty="0"/>
              <a:t>　　　　片側からの散布では反対側まで薬液が届かず、散布ムラが発生する。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587806" y="7514514"/>
            <a:ext cx="6049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①　知人に頼む。病気や高齢で管理できなくなった樹を伐採する事業があります。</a:t>
            </a:r>
            <a:endParaRPr lang="en-US" altLang="ja-JP" sz="1200" dirty="0"/>
          </a:p>
          <a:p>
            <a:r>
              <a:rPr lang="ja-JP" altLang="en-US" sz="1200" dirty="0"/>
              <a:t>　　　詳しくは下記お問い合わせ先までご相談ください。</a:t>
            </a:r>
            <a:endParaRPr lang="en-US" altLang="ja-JP" sz="1200" dirty="0"/>
          </a:p>
          <a:p>
            <a:r>
              <a:rPr lang="ja-JP" altLang="en-US" sz="1200" dirty="0"/>
              <a:t>②　被害果は、水漏れしない厚手のビニール袋（肥料袋等）に密封して果実を腐らせるか</a:t>
            </a:r>
            <a:endParaRPr lang="en-US" altLang="ja-JP" sz="1200" dirty="0"/>
          </a:p>
          <a:p>
            <a:r>
              <a:rPr lang="ja-JP" altLang="en-US" sz="1200" dirty="0"/>
              <a:t>　　土中に埋めて５０</a:t>
            </a:r>
            <a:r>
              <a:rPr lang="en-US" altLang="ja-JP" sz="1200" dirty="0"/>
              <a:t>cm</a:t>
            </a:r>
            <a:r>
              <a:rPr lang="ja-JP" altLang="en-US" sz="1200" dirty="0"/>
              <a:t>以上覆土する。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72030" y="8358818"/>
            <a:ext cx="4269415" cy="6001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100" b="1" dirty="0"/>
              <a:t>お問い合わせ先</a:t>
            </a:r>
            <a:endParaRPr lang="en-US" altLang="ja-JP" sz="1100" b="1" dirty="0"/>
          </a:p>
          <a:p>
            <a:r>
              <a:rPr lang="ja-JP" altLang="en-US" sz="1100" b="1" dirty="0"/>
              <a:t>大分市役所生産振興課園芸担当班：０９７－５３７－５７７０</a:t>
            </a:r>
            <a:endParaRPr lang="en-US" altLang="ja-JP" sz="1100" b="1" dirty="0"/>
          </a:p>
          <a:p>
            <a:r>
              <a:rPr lang="ja-JP" altLang="en-US" sz="1100" b="1" dirty="0"/>
              <a:t>大分県中部振興局生産流通部園芸第一班：０９７－５０６－５７６４</a:t>
            </a:r>
          </a:p>
        </p:txBody>
      </p:sp>
      <p:sp>
        <p:nvSpPr>
          <p:cNvPr id="46" name="正方形/長方形 45"/>
          <p:cNvSpPr/>
          <p:nvPr/>
        </p:nvSpPr>
        <p:spPr>
          <a:xfrm>
            <a:off x="333633" y="679623"/>
            <a:ext cx="6354211" cy="8448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66088" y="3756226"/>
            <a:ext cx="62292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>
                <a:solidFill>
                  <a:srgbClr val="FF0000"/>
                </a:solidFill>
              </a:rPr>
              <a:t>②被害果の早期摘採・処分</a:t>
            </a:r>
            <a:r>
              <a:rPr lang="ja-JP" altLang="en-US" sz="1400" b="1" dirty="0"/>
              <a:t>・・・健全果の着色開始前から実施</a:t>
            </a:r>
            <a:endParaRPr lang="en-US" altLang="ja-JP" sz="1400" b="1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75223" y="4204159"/>
            <a:ext cx="1200838" cy="103141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77453" y="4207793"/>
            <a:ext cx="1145755" cy="1020814"/>
          </a:xfrm>
          <a:prstGeom prst="rect">
            <a:avLst/>
          </a:prstGeom>
        </p:spPr>
      </p:pic>
      <p:sp>
        <p:nvSpPr>
          <p:cNvPr id="27" name="テキスト ボックス 23"/>
          <p:cNvSpPr txBox="1">
            <a:spLocks noChangeArrowheads="1"/>
          </p:cNvSpPr>
          <p:nvPr/>
        </p:nvSpPr>
        <p:spPr bwMode="auto">
          <a:xfrm>
            <a:off x="2623521" y="5057159"/>
            <a:ext cx="698909" cy="1692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100" b="1" dirty="0"/>
              <a:t>着色が早い</a:t>
            </a:r>
          </a:p>
        </p:txBody>
      </p:sp>
      <p:sp>
        <p:nvSpPr>
          <p:cNvPr id="28" name="テキスト ボックス 23"/>
          <p:cNvSpPr txBox="1">
            <a:spLocks noChangeArrowheads="1"/>
          </p:cNvSpPr>
          <p:nvPr/>
        </p:nvSpPr>
        <p:spPr bwMode="auto">
          <a:xfrm>
            <a:off x="3321322" y="4777378"/>
            <a:ext cx="423193" cy="1692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100" dirty="0"/>
              <a:t>健全果</a:t>
            </a:r>
          </a:p>
        </p:txBody>
      </p:sp>
      <p:sp>
        <p:nvSpPr>
          <p:cNvPr id="29" name="テキスト ボックス 23"/>
          <p:cNvSpPr txBox="1">
            <a:spLocks noChangeArrowheads="1"/>
          </p:cNvSpPr>
          <p:nvPr/>
        </p:nvSpPr>
        <p:spPr bwMode="auto">
          <a:xfrm>
            <a:off x="4045366" y="5015857"/>
            <a:ext cx="896079" cy="1692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100" b="1" dirty="0"/>
              <a:t>まだらな色づき</a:t>
            </a:r>
          </a:p>
        </p:txBody>
      </p:sp>
      <p:sp>
        <p:nvSpPr>
          <p:cNvPr id="30" name="テキスト ボックス 23"/>
          <p:cNvSpPr txBox="1">
            <a:spLocks noChangeArrowheads="1"/>
          </p:cNvSpPr>
          <p:nvPr/>
        </p:nvSpPr>
        <p:spPr bwMode="auto">
          <a:xfrm>
            <a:off x="5319985" y="5022322"/>
            <a:ext cx="803105" cy="1692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100" b="1" dirty="0"/>
              <a:t>落果しやすい</a:t>
            </a:r>
          </a:p>
        </p:txBody>
      </p:sp>
      <p:sp>
        <p:nvSpPr>
          <p:cNvPr id="33" name="テキスト ボックス 23"/>
          <p:cNvSpPr txBox="1">
            <a:spLocks noChangeArrowheads="1"/>
          </p:cNvSpPr>
          <p:nvPr/>
        </p:nvSpPr>
        <p:spPr bwMode="auto">
          <a:xfrm>
            <a:off x="4701966" y="4204752"/>
            <a:ext cx="1048364" cy="16927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100" b="1" dirty="0"/>
              <a:t>ヘタの周りが赤い</a:t>
            </a:r>
          </a:p>
        </p:txBody>
      </p:sp>
      <p:sp>
        <p:nvSpPr>
          <p:cNvPr id="47" name="角丸四角形 46"/>
          <p:cNvSpPr/>
          <p:nvPr/>
        </p:nvSpPr>
        <p:spPr>
          <a:xfrm>
            <a:off x="3495376" y="2636451"/>
            <a:ext cx="2933661" cy="329456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83947" y="2168619"/>
            <a:ext cx="3084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/>
              <a:t>1</a:t>
            </a:r>
            <a:r>
              <a:rPr kumimoji="1" lang="ja-JP" altLang="en-US" sz="2000" b="1" dirty="0"/>
              <a:t>回目：</a:t>
            </a:r>
            <a:r>
              <a:rPr kumimoji="1" lang="en-US" altLang="ja-JP" sz="2000" b="1" dirty="0"/>
              <a:t>7</a:t>
            </a:r>
            <a:r>
              <a:rPr kumimoji="1" lang="ja-JP" altLang="en-US" sz="2000" b="1" dirty="0"/>
              <a:t>月中旬～</a:t>
            </a:r>
            <a:r>
              <a:rPr lang="en-US" altLang="ja-JP" sz="2000" b="1" dirty="0"/>
              <a:t>7</a:t>
            </a:r>
            <a:r>
              <a:rPr kumimoji="1" lang="ja-JP" altLang="en-US" sz="2000" b="1" dirty="0"/>
              <a:t>月</a:t>
            </a:r>
            <a:r>
              <a:rPr lang="ja-JP" altLang="en-US" sz="2000" b="1" dirty="0"/>
              <a:t>下</a:t>
            </a:r>
            <a:r>
              <a:rPr kumimoji="1" lang="ja-JP" altLang="en-US" sz="2000" b="1" dirty="0"/>
              <a:t>旬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83946" y="2615522"/>
            <a:ext cx="3026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2</a:t>
            </a:r>
            <a:r>
              <a:rPr kumimoji="1" lang="ja-JP" altLang="en-US" sz="2000" b="1" dirty="0"/>
              <a:t>回目：</a:t>
            </a:r>
            <a:r>
              <a:rPr lang="en-US" altLang="ja-JP" sz="2000" b="1" dirty="0"/>
              <a:t>8</a:t>
            </a:r>
            <a:r>
              <a:rPr kumimoji="1" lang="ja-JP" altLang="en-US" sz="2000" b="1" dirty="0"/>
              <a:t>月上旬～</a:t>
            </a:r>
            <a:r>
              <a:rPr lang="en-US" altLang="ja-JP" sz="2000" b="1" dirty="0"/>
              <a:t>8</a:t>
            </a:r>
            <a:r>
              <a:rPr kumimoji="1" lang="ja-JP" altLang="en-US" sz="2000" b="1" dirty="0"/>
              <a:t>月</a:t>
            </a:r>
            <a:r>
              <a:rPr lang="ja-JP" altLang="en-US" sz="2000" b="1" dirty="0"/>
              <a:t>下</a:t>
            </a:r>
            <a:r>
              <a:rPr kumimoji="1" lang="ja-JP" altLang="en-US" sz="2000" b="1" dirty="0"/>
              <a:t>旬</a:t>
            </a: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495376" y="2606938"/>
            <a:ext cx="289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</a:rPr>
              <a:t>モスピラン</a:t>
            </a:r>
            <a:r>
              <a:rPr lang="en-US" altLang="ja-JP" sz="2000" b="1" dirty="0">
                <a:solidFill>
                  <a:schemeClr val="bg1"/>
                </a:solidFill>
              </a:rPr>
              <a:t>SL</a:t>
            </a:r>
            <a:r>
              <a:rPr lang="ja-JP" altLang="en-US" sz="2000" b="1" dirty="0">
                <a:solidFill>
                  <a:schemeClr val="bg1"/>
                </a:solidFill>
              </a:rPr>
              <a:t>液剤</a:t>
            </a:r>
            <a:r>
              <a:rPr lang="en-US" altLang="ja-JP" sz="2000" b="1" dirty="0">
                <a:solidFill>
                  <a:schemeClr val="bg1"/>
                </a:solidFill>
              </a:rPr>
              <a:t>2,000</a:t>
            </a:r>
            <a:r>
              <a:rPr lang="ja-JP" altLang="en-US" sz="2000" b="1" dirty="0">
                <a:solidFill>
                  <a:schemeClr val="bg1"/>
                </a:solidFill>
              </a:rPr>
              <a:t>倍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510737" y="2162921"/>
            <a:ext cx="28921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</a:rPr>
              <a:t>モスピラン</a:t>
            </a:r>
            <a:r>
              <a:rPr lang="en-US" altLang="ja-JP" sz="2000" b="1" dirty="0">
                <a:solidFill>
                  <a:schemeClr val="bg1"/>
                </a:solidFill>
              </a:rPr>
              <a:t>SL</a:t>
            </a:r>
            <a:r>
              <a:rPr lang="ja-JP" altLang="en-US" sz="2000" b="1" dirty="0">
                <a:solidFill>
                  <a:schemeClr val="bg1"/>
                </a:solidFill>
              </a:rPr>
              <a:t>液剤</a:t>
            </a:r>
            <a:r>
              <a:rPr lang="en-US" altLang="ja-JP" sz="2000" b="1" dirty="0">
                <a:solidFill>
                  <a:schemeClr val="bg1"/>
                </a:solidFill>
              </a:rPr>
              <a:t>2,000</a:t>
            </a:r>
            <a:r>
              <a:rPr lang="ja-JP" altLang="en-US" sz="2000" b="1" dirty="0">
                <a:solidFill>
                  <a:schemeClr val="bg1"/>
                </a:solidFill>
              </a:rPr>
              <a:t>倍</a:t>
            </a:r>
            <a:endParaRPr kumimoji="1" lang="ja-JP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431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945B214B-2827-417F-AAD3-0B36C4717410}" vid="{F3177F42-1D9E-41C0-878D-79D53282877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1096</TotalTime>
  <Words>397</Words>
  <Application>Microsoft Office PowerPoint</Application>
  <PresentationFormat>画面に合わせる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Cambria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楢原　稔</dc:creator>
  <cp:lastModifiedBy>櫻木 良紀</cp:lastModifiedBy>
  <cp:revision>43</cp:revision>
  <cp:lastPrinted>2021-05-27T04:29:01Z</cp:lastPrinted>
  <dcterms:created xsi:type="dcterms:W3CDTF">2020-06-16T04:30:46Z</dcterms:created>
  <dcterms:modified xsi:type="dcterms:W3CDTF">2026-05-07T06:49:43Z</dcterms:modified>
</cp:coreProperties>
</file>