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81" r:id="rId3"/>
    <p:sldId id="282" r:id="rId4"/>
    <p:sldId id="283" r:id="rId5"/>
    <p:sldId id="286" r:id="rId6"/>
    <p:sldId id="287" r:id="rId7"/>
    <p:sldId id="288" r:id="rId8"/>
    <p:sldId id="290" r:id="rId9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36" autoAdjust="0"/>
    <p:restoredTop sz="94660"/>
  </p:normalViewPr>
  <p:slideViewPr>
    <p:cSldViewPr snapToGrid="0">
      <p:cViewPr>
        <p:scale>
          <a:sx n="100" d="100"/>
          <a:sy n="100" d="100"/>
        </p:scale>
        <p:origin x="872" y="-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3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3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9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CE67-E885-4BA4-9EE7-F2F65288342D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95438" y="6818665"/>
            <a:ext cx="58114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06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2737" y="1316302"/>
            <a:ext cx="61141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災害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発生時の対応には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平時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備えが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大切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に、医療機器は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生命の安全確保に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重要であるため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、家族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関係者（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かかりつけ医、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訪問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看護師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機器取扱業者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等）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と平時からの備えや災害発生時の対応に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ついて確認しておきましょう。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73196" y="599296"/>
            <a:ext cx="6069723" cy="82945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ノート</a:t>
            </a:r>
            <a:endParaRPr lang="en-US" altLang="ja-JP" sz="28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人工呼吸器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、酸素濃縮器、吸引器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を利用している方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へ～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メモ 8"/>
          <p:cNvSpPr/>
          <p:nvPr/>
        </p:nvSpPr>
        <p:spPr>
          <a:xfrm>
            <a:off x="392737" y="2551307"/>
            <a:ext cx="6050182" cy="2617093"/>
          </a:xfrm>
          <a:prstGeom prst="foldedCorner">
            <a:avLst>
              <a:gd name="adj" fmla="val 868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平時の備え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 ～ 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．緊急時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連絡先の確認</a:t>
            </a:r>
            <a:endParaRPr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２．電源を必要とする医療機器の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備えの確認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３．医療機器・衛生材料やバッテリー等の備蓄の確認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災害発生時の確認事項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】P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 ～ 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人工呼吸器を利用している方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・酸素濃縮器を利用している方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・吸引器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を利用している方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02028"/>
              </p:ext>
            </p:extLst>
          </p:nvPr>
        </p:nvGraphicFramePr>
        <p:xfrm>
          <a:off x="392737" y="6241462"/>
          <a:ext cx="5919784" cy="1923365"/>
        </p:xfrm>
        <a:graphic>
          <a:graphicData uri="http://schemas.openxmlformats.org/drawingml/2006/table">
            <a:tbl>
              <a:tblPr/>
              <a:tblGrid>
                <a:gridCol w="1110164">
                  <a:extLst>
                    <a:ext uri="{9D8B030D-6E8A-4147-A177-3AD203B41FA5}">
                      <a16:colId xmlns:a16="http://schemas.microsoft.com/office/drawing/2014/main" val="2169898773"/>
                    </a:ext>
                  </a:extLst>
                </a:gridCol>
                <a:gridCol w="1847338">
                  <a:extLst>
                    <a:ext uri="{9D8B030D-6E8A-4147-A177-3AD203B41FA5}">
                      <a16:colId xmlns:a16="http://schemas.microsoft.com/office/drawing/2014/main" val="1586923985"/>
                    </a:ext>
                  </a:extLst>
                </a:gridCol>
                <a:gridCol w="2962282">
                  <a:extLst>
                    <a:ext uri="{9D8B030D-6E8A-4147-A177-3AD203B41FA5}">
                      <a16:colId xmlns:a16="http://schemas.microsoft.com/office/drawing/2014/main" val="929533285"/>
                    </a:ext>
                  </a:extLst>
                </a:gridCol>
              </a:tblGrid>
              <a:tr h="236460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　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作成メンバー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09026"/>
                  </a:ext>
                </a:extLst>
              </a:tr>
              <a:tr h="36131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初回作成日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lang="ja-JP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042529"/>
                  </a:ext>
                </a:extLst>
              </a:tr>
              <a:tr h="3166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見直し①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10193"/>
                  </a:ext>
                </a:extLst>
              </a:tr>
              <a:tr h="30428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見直し②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</a:t>
                      </a:r>
                      <a:r>
                        <a:rPr lang="ja-JP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10948"/>
                  </a:ext>
                </a:extLst>
              </a:tr>
              <a:tr h="3193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見直し③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 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495624"/>
                  </a:ext>
                </a:extLst>
              </a:tr>
              <a:tr h="1884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見直し④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　　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　　月　　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926759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373196" y="5317909"/>
            <a:ext cx="6217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◆記載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内容の定期的な見直し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73196" y="5666993"/>
            <a:ext cx="62176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年に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あるいは、対象者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および家族に変化があった場合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に、ご家族と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関係者で見直し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をしましょう。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65774" y="8766318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540180" y="443010"/>
            <a:ext cx="2454489" cy="3599"/>
          </a:xfrm>
          <a:prstGeom prst="line">
            <a:avLst/>
          </a:prstGeom>
          <a:ln w="38100" cap="rnd" cmpd="sng">
            <a:solidFill>
              <a:srgbClr val="FFC000"/>
            </a:solidFill>
            <a:prstDash val="solid"/>
            <a:round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1965" y="112483"/>
            <a:ext cx="856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　名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4877" y="8280906"/>
            <a:ext cx="6363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大分市難病患者地域支援ネットワーク推進会議、大分市保健予防課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9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93325" y="678027"/>
            <a:ext cx="621764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46510" y="180993"/>
            <a:ext cx="1557319" cy="31216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平時の備え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48659" y="536549"/>
            <a:ext cx="63362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１．緊急時の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連絡先の確認</a:t>
            </a:r>
            <a:endParaRPr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①かかりつけ医・医療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機関・医療機器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取扱業者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・訪問看護ステーション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ヘルパーステーション・</a:t>
            </a:r>
            <a:r>
              <a:rPr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相談支援事業所・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保健所等の連絡先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35359"/>
              </p:ext>
            </p:extLst>
          </p:nvPr>
        </p:nvGraphicFramePr>
        <p:xfrm>
          <a:off x="346510" y="1398325"/>
          <a:ext cx="5939330" cy="4236561"/>
        </p:xfrm>
        <a:graphic>
          <a:graphicData uri="http://schemas.openxmlformats.org/drawingml/2006/table">
            <a:tbl>
              <a:tblPr/>
              <a:tblGrid>
                <a:gridCol w="1395931">
                  <a:extLst>
                    <a:ext uri="{9D8B030D-6E8A-4147-A177-3AD203B41FA5}">
                      <a16:colId xmlns:a16="http://schemas.microsoft.com/office/drawing/2014/main" val="1001381238"/>
                    </a:ext>
                  </a:extLst>
                </a:gridCol>
                <a:gridCol w="1684400">
                  <a:extLst>
                    <a:ext uri="{9D8B030D-6E8A-4147-A177-3AD203B41FA5}">
                      <a16:colId xmlns:a16="http://schemas.microsoft.com/office/drawing/2014/main" val="1298197597"/>
                    </a:ext>
                  </a:extLst>
                </a:gridCol>
                <a:gridCol w="1446450">
                  <a:extLst>
                    <a:ext uri="{9D8B030D-6E8A-4147-A177-3AD203B41FA5}">
                      <a16:colId xmlns:a16="http://schemas.microsoft.com/office/drawing/2014/main" val="3191822498"/>
                    </a:ext>
                  </a:extLst>
                </a:gridCol>
                <a:gridCol w="1412549">
                  <a:extLst>
                    <a:ext uri="{9D8B030D-6E8A-4147-A177-3AD203B41FA5}">
                      <a16:colId xmlns:a16="http://schemas.microsoft.com/office/drawing/2014/main" val="3976207202"/>
                    </a:ext>
                  </a:extLst>
                </a:gridCol>
              </a:tblGrid>
              <a:tr h="2739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所属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機関名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職種・担当者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16307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主治医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246597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主治医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29227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訪問看護ステーション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926833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訪問看護ステーション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658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相談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支援事業所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>
                        <a:lnSpc>
                          <a:spcPts val="1200"/>
                        </a:lnSpc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993165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機器業者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021464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医療機器業者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68030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620467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marL="0" marR="0" lvl="0" indent="0" algn="l" defTabSz="121917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058943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268062"/>
                  </a:ext>
                </a:extLst>
              </a:tr>
              <a:tr h="364851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70" marR="9270" marT="92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307893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549181"/>
              </p:ext>
            </p:extLst>
          </p:nvPr>
        </p:nvGraphicFramePr>
        <p:xfrm>
          <a:off x="346510" y="6199782"/>
          <a:ext cx="5939331" cy="2326549"/>
        </p:xfrm>
        <a:graphic>
          <a:graphicData uri="http://schemas.openxmlformats.org/drawingml/2006/table">
            <a:tbl>
              <a:tblPr/>
              <a:tblGrid>
                <a:gridCol w="1113830">
                  <a:extLst>
                    <a:ext uri="{9D8B030D-6E8A-4147-A177-3AD203B41FA5}">
                      <a16:colId xmlns:a16="http://schemas.microsoft.com/office/drawing/2014/main" val="2169898773"/>
                    </a:ext>
                  </a:extLst>
                </a:gridCol>
                <a:gridCol w="1562638">
                  <a:extLst>
                    <a:ext uri="{9D8B030D-6E8A-4147-A177-3AD203B41FA5}">
                      <a16:colId xmlns:a16="http://schemas.microsoft.com/office/drawing/2014/main" val="1586923985"/>
                    </a:ext>
                  </a:extLst>
                </a:gridCol>
                <a:gridCol w="1888431">
                  <a:extLst>
                    <a:ext uri="{9D8B030D-6E8A-4147-A177-3AD203B41FA5}">
                      <a16:colId xmlns:a16="http://schemas.microsoft.com/office/drawing/2014/main" val="929533285"/>
                    </a:ext>
                  </a:extLst>
                </a:gridCol>
                <a:gridCol w="1374432">
                  <a:extLst>
                    <a:ext uri="{9D8B030D-6E8A-4147-A177-3AD203B41FA5}">
                      <a16:colId xmlns:a16="http://schemas.microsoft.com/office/drawing/2014/main" val="647143938"/>
                    </a:ext>
                  </a:extLst>
                </a:gridCol>
              </a:tblGrid>
              <a:tr h="25879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続柄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氏名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電話番号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042529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10193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10948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495624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926759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709501"/>
                  </a:ext>
                </a:extLst>
              </a:tr>
              <a:tr h="34462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551442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346510" y="5848613"/>
            <a:ext cx="49727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②家族、親戚、知人、自治会の民生委員等の連絡先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78131" y="8778671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29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71222" y="476268"/>
            <a:ext cx="55304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２．電源を必要とする医療機器の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備えの確認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88676" y="159709"/>
            <a:ext cx="1557319" cy="36692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平時の備え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34219" y="806293"/>
            <a:ext cx="63484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災害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に医療機器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の不具合や停電の発生により、機器が正常に作動しない場合の対策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おきましょう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2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外部バッテリー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は定期的に充電をしておきましょう。</a:t>
            </a:r>
            <a:endParaRPr lang="en-US" altLang="ja-JP" sz="12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46102" y="5777911"/>
            <a:ext cx="6197841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人工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呼吸器の設定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（記入日：　　年　　月　　日）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6102" y="5777911"/>
            <a:ext cx="6197842" cy="29434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208579"/>
              </p:ext>
            </p:extLst>
          </p:nvPr>
        </p:nvGraphicFramePr>
        <p:xfrm>
          <a:off x="388676" y="6169237"/>
          <a:ext cx="3414974" cy="2499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11973">
                  <a:extLst>
                    <a:ext uri="{9D8B030D-6E8A-4147-A177-3AD203B41FA5}">
                      <a16:colId xmlns:a16="http://schemas.microsoft.com/office/drawing/2014/main" val="4082789818"/>
                    </a:ext>
                  </a:extLst>
                </a:gridCol>
                <a:gridCol w="1803001">
                  <a:extLst>
                    <a:ext uri="{9D8B030D-6E8A-4147-A177-3AD203B41FA5}">
                      <a16:colId xmlns:a16="http://schemas.microsoft.com/office/drawing/2014/main" val="3979236919"/>
                    </a:ext>
                  </a:extLst>
                </a:gridCol>
              </a:tblGrid>
              <a:tr h="2988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設定値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72217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　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226325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換気モード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999537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回換気量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9516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呼吸回数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612882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I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kumimoji="1" lang="en-US" altLang="ja-JP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</a:t>
                      </a:r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比（吸気流量）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651979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zh-CN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気道内圧上限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281142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酸素流量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563542"/>
                  </a:ext>
                </a:extLst>
              </a:tr>
              <a:tr h="266916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呼吸器を外せる時間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可（約　分）　・不可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89781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3830715" y="6158682"/>
            <a:ext cx="2966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人工</a:t>
            </a:r>
            <a:r>
              <a:rPr kumimoji="1" lang="ja-JP" altLang="en-US" sz="800" dirty="0"/>
              <a:t>呼吸器と回路の接続の写真や図などを</a:t>
            </a:r>
            <a:r>
              <a:rPr kumimoji="1" lang="ja-JP" altLang="en-US" sz="800" dirty="0" smtClean="0"/>
              <a:t>貼りましょう</a:t>
            </a:r>
            <a:endParaRPr kumimoji="1" lang="ja-JP" altLang="en-US" sz="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71366" y="1322940"/>
            <a:ext cx="58646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◆それぞれの機器のバッテリーの持続時間を確認しましょう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55498" y="4224197"/>
            <a:ext cx="64813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◆外部バッテリー以外で電源を確保する方法を検討しましょう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71221" y="5045260"/>
            <a:ext cx="69283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◆外部バッテリーや蓄電池の充電をする頻度やタイミングを決めましょう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869331" y="4900988"/>
            <a:ext cx="70228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46102" y="4559945"/>
            <a:ext cx="6197841" cy="467861"/>
          </a:xfrm>
          <a:prstGeom prst="roundRect">
            <a:avLst>
              <a:gd name="adj" fmla="val 76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蓄電池・ポータブル電源・発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電機・その他（　　　　　　　　　　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自動車（シガーライターソケット・インバーター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・延長コード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67388" y="5357404"/>
            <a:ext cx="6176555" cy="376404"/>
          </a:xfrm>
          <a:prstGeom prst="roundRect">
            <a:avLst>
              <a:gd name="adj" fmla="val 76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339429"/>
              </p:ext>
            </p:extLst>
          </p:nvPr>
        </p:nvGraphicFramePr>
        <p:xfrm>
          <a:off x="367390" y="1616962"/>
          <a:ext cx="6176553" cy="2627778"/>
        </p:xfrm>
        <a:graphic>
          <a:graphicData uri="http://schemas.openxmlformats.org/drawingml/2006/table">
            <a:tbl>
              <a:tblPr/>
              <a:tblGrid>
                <a:gridCol w="1268137">
                  <a:extLst>
                    <a:ext uri="{9D8B030D-6E8A-4147-A177-3AD203B41FA5}">
                      <a16:colId xmlns:a16="http://schemas.microsoft.com/office/drawing/2014/main" val="2169898773"/>
                    </a:ext>
                  </a:extLst>
                </a:gridCol>
                <a:gridCol w="1060193">
                  <a:extLst>
                    <a:ext uri="{9D8B030D-6E8A-4147-A177-3AD203B41FA5}">
                      <a16:colId xmlns:a16="http://schemas.microsoft.com/office/drawing/2014/main" val="1586923985"/>
                    </a:ext>
                  </a:extLst>
                </a:gridCol>
                <a:gridCol w="1006154">
                  <a:extLst>
                    <a:ext uri="{9D8B030D-6E8A-4147-A177-3AD203B41FA5}">
                      <a16:colId xmlns:a16="http://schemas.microsoft.com/office/drawing/2014/main" val="929533285"/>
                    </a:ext>
                  </a:extLst>
                </a:gridCol>
                <a:gridCol w="2842069">
                  <a:extLst>
                    <a:ext uri="{9D8B030D-6E8A-4147-A177-3AD203B41FA5}">
                      <a16:colId xmlns:a16="http://schemas.microsoft.com/office/drawing/2014/main" val="647143938"/>
                    </a:ext>
                  </a:extLst>
                </a:gridCol>
              </a:tblGrid>
              <a:tr h="3170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医療機器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内部バッテリ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外部バッテリー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その他備蓄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042529"/>
                  </a:ext>
                </a:extLst>
              </a:tr>
              <a:tr h="2798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例）</a:t>
                      </a:r>
                      <a:r>
                        <a:rPr lang="ja-JP" altLang="en-US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人工呼吸器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６　時間　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６　時間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蘇生バック準備あり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10193"/>
                  </a:ext>
                </a:extLst>
              </a:tr>
              <a:tr h="3753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人工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呼吸器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時間　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時間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510948"/>
                  </a:ext>
                </a:extLst>
              </a:tr>
              <a:tr h="37538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吸引器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時間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時間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95624"/>
                  </a:ext>
                </a:extLst>
              </a:tr>
              <a:tr h="54140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酸素濃縮器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酸素ボンベ（　　本）備蓄あり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流　　量（　　　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/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分）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持続時間（　　　時間）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26759"/>
                  </a:ext>
                </a:extLst>
              </a:tr>
              <a:tr h="36337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9501"/>
                  </a:ext>
                </a:extLst>
              </a:tr>
              <a:tr h="37538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551442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3292294" y="8779810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7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62492" y="334702"/>
            <a:ext cx="6217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３．医療機器・衛生材料や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バッテリー等の備蓄の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6310" y="98738"/>
            <a:ext cx="1557319" cy="31216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平時の備え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65902"/>
              </p:ext>
            </p:extLst>
          </p:nvPr>
        </p:nvGraphicFramePr>
        <p:xfrm>
          <a:off x="337793" y="673411"/>
          <a:ext cx="6298524" cy="8051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67">
                  <a:extLst>
                    <a:ext uri="{9D8B030D-6E8A-4147-A177-3AD203B41FA5}">
                      <a16:colId xmlns:a16="http://schemas.microsoft.com/office/drawing/2014/main" val="67465474"/>
                    </a:ext>
                  </a:extLst>
                </a:gridCol>
                <a:gridCol w="3103908">
                  <a:extLst>
                    <a:ext uri="{9D8B030D-6E8A-4147-A177-3AD203B41FA5}">
                      <a16:colId xmlns:a16="http://schemas.microsoft.com/office/drawing/2014/main" val="1303445583"/>
                    </a:ext>
                  </a:extLst>
                </a:gridCol>
                <a:gridCol w="1586314">
                  <a:extLst>
                    <a:ext uri="{9D8B030D-6E8A-4147-A177-3AD203B41FA5}">
                      <a16:colId xmlns:a16="http://schemas.microsoft.com/office/drawing/2014/main" val="1239593359"/>
                    </a:ext>
                  </a:extLst>
                </a:gridCol>
                <a:gridCol w="1268835">
                  <a:extLst>
                    <a:ext uri="{9D8B030D-6E8A-4147-A177-3AD203B41FA5}">
                      <a16:colId xmlns:a16="http://schemas.microsoft.com/office/drawing/2014/main" val="3474888228"/>
                    </a:ext>
                  </a:extLst>
                </a:gridCol>
              </a:tblGrid>
              <a:tr h="279089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品目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数量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（必要数を記入）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置いている場所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218154"/>
                  </a:ext>
                </a:extLst>
              </a:tr>
              <a:tr h="267755">
                <a:tc rowSpan="9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人工呼吸器関連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蘇生バッグ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38925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予備の人工呼吸器回路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510345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人工鼻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812371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気管カニューレ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712738"/>
                  </a:ext>
                </a:extLst>
              </a:tr>
              <a:tr h="167186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カニューレ固定用バンド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971366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Ｙ字ガーゼ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325263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パルスオキシメーター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979541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外部バッテリー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575612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685441"/>
                  </a:ext>
                </a:extLst>
              </a:tr>
              <a:tr h="267755">
                <a:tc rowSpan="5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酸素関連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酸素ボンベ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21642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酸素カニューレ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075240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延長チューブ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621247"/>
                  </a:ext>
                </a:extLst>
              </a:tr>
              <a:tr h="270951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乾電池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（呼吸同長器・サンソサーバー使用時）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128171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056820"/>
                  </a:ext>
                </a:extLst>
              </a:tr>
              <a:tr h="267755">
                <a:tc rowSpan="8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吸引関連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吸引器（充電式・手動式・足踏み式）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990917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注射器（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50ml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66258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滅菌精製水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785526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吸引チューブ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281392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アルコール綿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996334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滅菌グローブ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001739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手指消毒液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700756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741764"/>
                  </a:ext>
                </a:extLst>
              </a:tr>
              <a:tr h="276860">
                <a:tc rowSpan="6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バッテリ│等その他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カーインバーター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91470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延長コード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245422"/>
                  </a:ext>
                </a:extLst>
              </a:tr>
              <a:tr h="267755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ポータブル電源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134581"/>
                  </a:ext>
                </a:extLst>
              </a:tr>
              <a:tr h="292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発電機・燃料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148934"/>
                  </a:ext>
                </a:extLst>
              </a:tr>
              <a:tr h="3095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267659"/>
                  </a:ext>
                </a:extLst>
              </a:tr>
              <a:tr h="3095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368099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283168" y="8768419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3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4942" y="190979"/>
            <a:ext cx="4485136" cy="39364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ja-JP" altLang="en-US" sz="3100" b="1" dirty="0">
                <a:ln w="0"/>
                <a:latin typeface="+mn-ea"/>
                <a:ea typeface="+mn-ea"/>
              </a:rPr>
              <a:t>人工</a:t>
            </a:r>
            <a:r>
              <a:rPr lang="ja-JP" altLang="en-US" sz="3100" b="1" dirty="0" smtClean="0">
                <a:ln w="0"/>
                <a:latin typeface="+mn-ea"/>
                <a:ea typeface="+mn-ea"/>
              </a:rPr>
              <a:t>呼吸器</a:t>
            </a:r>
            <a:r>
              <a:rPr lang="ja-JP" altLang="en-US" sz="3100" b="1" dirty="0" smtClean="0">
                <a:ln w="0"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400" b="1" dirty="0" smtClean="0">
                <a:ln w="0"/>
              </a:rPr>
              <a:t>を</a:t>
            </a:r>
            <a:r>
              <a:rPr lang="ja-JP" altLang="en-US" sz="2400" b="1" dirty="0">
                <a:ln w="0"/>
              </a:rPr>
              <a:t>利用している方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47802" y="754617"/>
            <a:ext cx="5310627" cy="349879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/>
              <a:t>◎全身状態（意識、呼吸、脈拍など）の</a:t>
            </a:r>
            <a:r>
              <a:rPr lang="ja-JP" altLang="en-US" sz="1400" b="1" dirty="0"/>
              <a:t>確認をしましょう。</a:t>
            </a:r>
          </a:p>
          <a:p>
            <a:pPr algn="ctr"/>
            <a:endParaRPr kumimoji="1" lang="en-US" altLang="ja-JP" sz="1400" b="1" dirty="0"/>
          </a:p>
        </p:txBody>
      </p:sp>
      <p:sp>
        <p:nvSpPr>
          <p:cNvPr id="10" name="下矢印 9"/>
          <p:cNvSpPr/>
          <p:nvPr/>
        </p:nvSpPr>
        <p:spPr>
          <a:xfrm>
            <a:off x="4941501" y="1115635"/>
            <a:ext cx="374593" cy="36409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下矢印 10"/>
          <p:cNvSpPr/>
          <p:nvPr/>
        </p:nvSpPr>
        <p:spPr>
          <a:xfrm>
            <a:off x="1938628" y="1120868"/>
            <a:ext cx="374593" cy="341327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2" name="角丸四角形 11"/>
          <p:cNvSpPr/>
          <p:nvPr/>
        </p:nvSpPr>
        <p:spPr>
          <a:xfrm>
            <a:off x="4540250" y="1487007"/>
            <a:ext cx="2130064" cy="2105959"/>
          </a:xfrm>
          <a:prstGeom prst="roundRect">
            <a:avLst>
              <a:gd name="adj" fmla="val 506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/>
              <a:t>◎救急車</a:t>
            </a:r>
            <a:r>
              <a:rPr kumimoji="1" lang="ja-JP" altLang="en-US" sz="1100" b="1" dirty="0" smtClean="0"/>
              <a:t>要請</a:t>
            </a:r>
            <a:r>
              <a:rPr lang="ja-JP" altLang="en-US" b="1" dirty="0"/>
              <a:t>　</a:t>
            </a:r>
            <a:r>
              <a:rPr kumimoji="1" lang="ja-JP" altLang="en-US" sz="1100" b="1" dirty="0" smtClean="0"/>
              <a:t>℡：</a:t>
            </a:r>
            <a:r>
              <a:rPr kumimoji="1" lang="en-US" altLang="ja-JP" sz="1100" b="1" dirty="0" smtClean="0"/>
              <a:t>119</a:t>
            </a:r>
          </a:p>
          <a:p>
            <a:pPr algn="l"/>
            <a:endParaRPr kumimoji="1" lang="en-US" altLang="ja-JP" sz="500" b="1" dirty="0"/>
          </a:p>
          <a:p>
            <a:pPr algn="l"/>
            <a:r>
              <a:rPr kumimoji="1" lang="ja-JP" altLang="en-US" sz="1100" b="1" dirty="0"/>
              <a:t>◎</a:t>
            </a:r>
            <a:r>
              <a:rPr kumimoji="1" lang="ja-JP" altLang="en-US" sz="1100" b="1" dirty="0" smtClean="0"/>
              <a:t>かかりつけ</a:t>
            </a:r>
            <a:r>
              <a:rPr kumimoji="1" lang="ja-JP" altLang="en-US" sz="1100" b="1" dirty="0"/>
              <a:t>医・医療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機関名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050" b="1" dirty="0" smtClean="0">
                <a:solidFill>
                  <a:schemeClr val="tx1"/>
                </a:solidFill>
              </a:rPr>
              <a:t>（　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　　　　　）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050" b="1" dirty="0" smtClean="0"/>
              <a:t>　℡：</a:t>
            </a:r>
            <a:endParaRPr lang="en-US" altLang="ja-JP" sz="1050" b="1" dirty="0"/>
          </a:p>
          <a:p>
            <a:pPr algn="l"/>
            <a:endParaRPr lang="en-US" altLang="ja-JP" sz="500" b="1" dirty="0"/>
          </a:p>
          <a:p>
            <a:pPr algn="l"/>
            <a:r>
              <a:rPr lang="ja-JP" altLang="en-US" b="1" dirty="0"/>
              <a:t>◎訪問</a:t>
            </a:r>
            <a:r>
              <a:rPr lang="ja-JP" altLang="en-US" b="1" dirty="0" smtClean="0"/>
              <a:t>看護ステーション名</a:t>
            </a:r>
            <a:endParaRPr lang="en-US" altLang="ja-JP" b="1" dirty="0"/>
          </a:p>
          <a:p>
            <a:r>
              <a:rPr lang="ja-JP" altLang="en-US" sz="1050" b="1" dirty="0">
                <a:solidFill>
                  <a:schemeClr val="tx1"/>
                </a:solidFill>
              </a:rPr>
              <a:t>（　　　　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　　　　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）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r>
              <a:rPr lang="ja-JP" altLang="en-US" sz="1050" b="1" dirty="0" smtClean="0"/>
              <a:t>　℡</a:t>
            </a:r>
            <a:r>
              <a:rPr lang="ja-JP" altLang="en-US" sz="1050" b="1" dirty="0" smtClean="0"/>
              <a:t>：　　　　</a:t>
            </a:r>
            <a:endParaRPr lang="en-US" altLang="ja-JP" sz="1050" b="1" dirty="0" smtClean="0"/>
          </a:p>
          <a:p>
            <a:pPr algn="l"/>
            <a:endParaRPr kumimoji="1" lang="en-US" altLang="ja-JP" sz="500" b="1" dirty="0" smtClean="0"/>
          </a:p>
          <a:p>
            <a:r>
              <a:rPr lang="en-US" altLang="ja-JP" sz="900" b="1" dirty="0" smtClean="0"/>
              <a:t>※</a:t>
            </a:r>
            <a:r>
              <a:rPr lang="ja-JP" altLang="en-US" sz="900" b="1" dirty="0" smtClean="0"/>
              <a:t>人工呼吸器に異常がある場合</a:t>
            </a:r>
            <a:endParaRPr lang="en-US" altLang="ja-JP" sz="900" b="1" dirty="0"/>
          </a:p>
          <a:p>
            <a:r>
              <a:rPr lang="ja-JP" altLang="en-US" b="1" dirty="0" smtClean="0"/>
              <a:t>◎医療機器業者名</a:t>
            </a:r>
            <a:endParaRPr lang="en-US" altLang="ja-JP" b="1" dirty="0" smtClean="0"/>
          </a:p>
          <a:p>
            <a:r>
              <a:rPr lang="ja-JP" altLang="en-US" sz="1050" b="1" dirty="0" smtClean="0">
                <a:solidFill>
                  <a:schemeClr val="tx1"/>
                </a:solidFill>
              </a:rPr>
              <a:t>（</a:t>
            </a:r>
            <a:r>
              <a:rPr lang="ja-JP" altLang="en-US" sz="1050" b="1" dirty="0">
                <a:solidFill>
                  <a:schemeClr val="tx1"/>
                </a:solidFill>
              </a:rPr>
              <a:t>　　　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　　　　　　　</a:t>
            </a:r>
            <a:r>
              <a:rPr lang="ja-JP" altLang="en-US" sz="1050" b="1" dirty="0">
                <a:solidFill>
                  <a:schemeClr val="tx1"/>
                </a:solidFill>
              </a:rPr>
              <a:t>　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）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r>
              <a:rPr lang="ja-JP" altLang="en-US" sz="1050" b="1" dirty="0" smtClean="0"/>
              <a:t>　℡</a:t>
            </a:r>
            <a:r>
              <a:rPr lang="ja-JP" altLang="en-US" sz="1050" b="1" dirty="0"/>
              <a:t>：　　　　</a:t>
            </a:r>
            <a:endParaRPr lang="en-US" altLang="ja-JP" sz="1050" b="1" dirty="0"/>
          </a:p>
          <a:p>
            <a:pPr algn="l"/>
            <a:endParaRPr kumimoji="1" lang="en-US" altLang="ja-JP" sz="1100" b="1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71644" y="1154418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9322" y="1130783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94797" y="1454932"/>
            <a:ext cx="4133046" cy="1963494"/>
          </a:xfrm>
          <a:prstGeom prst="roundRect">
            <a:avLst>
              <a:gd name="adj" fmla="val 397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u="sng" dirty="0"/>
              <a:t>◎人工呼吸器の作動確認</a:t>
            </a:r>
            <a:endParaRPr lang="en-US" altLang="ja-JP" sz="1400" b="1" u="sng" dirty="0"/>
          </a:p>
          <a:p>
            <a:pPr algn="ctr"/>
            <a:endParaRPr kumimoji="1" lang="en-US" altLang="ja-JP" sz="1400" b="1" dirty="0"/>
          </a:p>
        </p:txBody>
      </p:sp>
      <p:sp>
        <p:nvSpPr>
          <p:cNvPr id="17" name="下矢印 16"/>
          <p:cNvSpPr/>
          <p:nvPr/>
        </p:nvSpPr>
        <p:spPr>
          <a:xfrm>
            <a:off x="1153126" y="3438999"/>
            <a:ext cx="340544" cy="472056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4419" y="3498243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19" name="下矢印 18"/>
          <p:cNvSpPr/>
          <p:nvPr/>
        </p:nvSpPr>
        <p:spPr>
          <a:xfrm>
            <a:off x="3894783" y="3432123"/>
            <a:ext cx="330086" cy="46614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58767" y="3473043"/>
            <a:ext cx="953695" cy="317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826551" y="3913773"/>
            <a:ext cx="2784606" cy="568807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chemeClr val="tx1"/>
                </a:solidFill>
              </a:rPr>
              <a:t>★すぐに蘇生バッグ（アンビュー）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 による呼吸介助の開始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endParaRPr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/>
          </a:p>
        </p:txBody>
      </p:sp>
      <p:sp>
        <p:nvSpPr>
          <p:cNvPr id="28" name="角丸四角形 27"/>
          <p:cNvSpPr/>
          <p:nvPr/>
        </p:nvSpPr>
        <p:spPr>
          <a:xfrm>
            <a:off x="315352" y="3911321"/>
            <a:ext cx="2940816" cy="332863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◎停電がないか確認</a:t>
            </a:r>
            <a:endParaRPr lang="en-US" altLang="ja-JP" sz="1400" b="1" dirty="0"/>
          </a:p>
          <a:p>
            <a:pPr algn="ctr"/>
            <a:endParaRPr kumimoji="1" lang="en-US" altLang="ja-JP" sz="1400" b="1" dirty="0"/>
          </a:p>
        </p:txBody>
      </p:sp>
      <p:sp>
        <p:nvSpPr>
          <p:cNvPr id="31" name="下矢印 30"/>
          <p:cNvSpPr/>
          <p:nvPr/>
        </p:nvSpPr>
        <p:spPr>
          <a:xfrm>
            <a:off x="2537819" y="4268591"/>
            <a:ext cx="351431" cy="33258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36446" y="4222230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2185374" y="4625587"/>
            <a:ext cx="4577376" cy="2410213"/>
          </a:xfrm>
          <a:prstGeom prst="roundRect">
            <a:avLst>
              <a:gd name="adj" fmla="val 3771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</a:pPr>
            <a:r>
              <a:rPr lang="ja-JP" altLang="en-US" sz="1400" b="1" dirty="0"/>
              <a:t>★内部バッテリーへの切り替え時刻　</a:t>
            </a:r>
            <a:r>
              <a:rPr lang="ja-JP" altLang="en-US" sz="1400" b="1" u="sng" dirty="0"/>
              <a:t>　　　　　時　　　　分</a:t>
            </a:r>
            <a:endParaRPr lang="en-US" altLang="ja-JP" sz="1400" b="1" u="sng" dirty="0"/>
          </a:p>
          <a:p>
            <a:pPr>
              <a:lnSpc>
                <a:spcPts val="1200"/>
              </a:lnSpc>
            </a:pPr>
            <a:endParaRPr lang="en-US" altLang="ja-JP" sz="1400" b="1" u="sng" dirty="0"/>
          </a:p>
          <a:p>
            <a:pPr>
              <a:lnSpc>
                <a:spcPts val="1200"/>
              </a:lnSpc>
            </a:pPr>
            <a:r>
              <a:rPr lang="ja-JP" altLang="en-US" sz="1400" b="1" dirty="0"/>
              <a:t>★加湿器を人工鼻へ交換</a:t>
            </a:r>
            <a:endParaRPr kumimoji="1" lang="en-US" altLang="ja-JP" sz="1400" b="1" dirty="0"/>
          </a:p>
        </p:txBody>
      </p:sp>
      <p:sp>
        <p:nvSpPr>
          <p:cNvPr id="35" name="角丸四角形 34"/>
          <p:cNvSpPr/>
          <p:nvPr/>
        </p:nvSpPr>
        <p:spPr>
          <a:xfrm>
            <a:off x="2325094" y="7336305"/>
            <a:ext cx="4297936" cy="680874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400" b="1" dirty="0"/>
              <a:t>★早めに外部バッテリーへ切り替える</a:t>
            </a:r>
            <a:endParaRPr lang="en-US" altLang="ja-JP" sz="1400" b="1" dirty="0"/>
          </a:p>
          <a:p>
            <a:pPr lvl="0"/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内部バッテリー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ってい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間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に、外部バッテリーに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つなぎ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まし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ょう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1600"/>
              </a:lnSpc>
            </a:pPr>
            <a:endParaRPr kumimoji="1" lang="en-US" altLang="ja-JP" sz="1400" b="1" dirty="0"/>
          </a:p>
        </p:txBody>
      </p:sp>
      <p:sp>
        <p:nvSpPr>
          <p:cNvPr id="36" name="下矢印 35"/>
          <p:cNvSpPr/>
          <p:nvPr/>
        </p:nvSpPr>
        <p:spPr>
          <a:xfrm>
            <a:off x="4097756" y="7057356"/>
            <a:ext cx="330086" cy="27894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8" name="下矢印 37"/>
          <p:cNvSpPr/>
          <p:nvPr/>
        </p:nvSpPr>
        <p:spPr>
          <a:xfrm>
            <a:off x="1153126" y="4268591"/>
            <a:ext cx="330483" cy="329369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0" name="角丸四角形 39"/>
          <p:cNvSpPr/>
          <p:nvPr/>
        </p:nvSpPr>
        <p:spPr>
          <a:xfrm>
            <a:off x="374419" y="8151872"/>
            <a:ext cx="6236738" cy="561764"/>
          </a:xfrm>
          <a:prstGeom prst="roundRect">
            <a:avLst>
              <a:gd name="adj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/>
              <a:t>・避難に備えて、</a:t>
            </a:r>
            <a:r>
              <a:rPr lang="ja-JP" altLang="en-US" sz="1600" b="1" dirty="0"/>
              <a:t>非常持ち出し品の準備</a:t>
            </a:r>
            <a:endParaRPr lang="en-US" altLang="ja-JP" sz="1600" b="1" dirty="0"/>
          </a:p>
          <a:p>
            <a:r>
              <a:rPr kumimoji="1" lang="ja-JP" altLang="en-US" sz="1600" dirty="0"/>
              <a:t>・ハザードマップで、安全な避難場所、避難ルートを確認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294796" y="6563458"/>
            <a:ext cx="1795213" cy="1453721"/>
          </a:xfrm>
          <a:prstGeom prst="roundRect">
            <a:avLst>
              <a:gd name="adj" fmla="val 58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□かかりつけ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医・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訪問看護・医療機　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器業者等</a:t>
            </a:r>
            <a:r>
              <a:rPr lang="ja-JP" altLang="en-US" sz="1400" b="1" dirty="0">
                <a:solidFill>
                  <a:schemeClr val="tx1"/>
                </a:solidFill>
              </a:rPr>
              <a:t>へ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の連絡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□外部バッテリーの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　 電源、自家発電機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>
              <a:lnSpc>
                <a:spcPts val="1400"/>
              </a:lnSpc>
            </a:pPr>
            <a:r>
              <a:rPr lang="en-US" altLang="ja-JP" sz="1400" b="1" dirty="0"/>
              <a:t>   </a:t>
            </a:r>
            <a:r>
              <a:rPr lang="ja-JP" altLang="en-US" sz="1400" b="1" dirty="0"/>
              <a:t>の燃料確保</a:t>
            </a:r>
            <a:endParaRPr lang="en-US" altLang="ja-JP" sz="1400" b="1" dirty="0"/>
          </a:p>
        </p:txBody>
      </p:sp>
      <p:sp>
        <p:nvSpPr>
          <p:cNvPr id="41" name="正方形/長方形 40"/>
          <p:cNvSpPr/>
          <p:nvPr/>
        </p:nvSpPr>
        <p:spPr>
          <a:xfrm>
            <a:off x="-4850953" y="1652508"/>
            <a:ext cx="4377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06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</a:t>
            </a:r>
            <a:endParaRPr kumimoji="0" lang="ja-JP" altLang="ja-JP" sz="1300" dirty="0">
              <a:latin typeface="Arial" panose="020B060402020202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50354" y="158420"/>
            <a:ext cx="1643832" cy="5185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災害発生時</a:t>
            </a:r>
            <a:endParaRPr lang="en-US" altLang="ja-JP" b="1" dirty="0"/>
          </a:p>
          <a:p>
            <a:pPr algn="ctr"/>
            <a:r>
              <a:rPr lang="ja-JP" altLang="en-US" b="1" dirty="0"/>
              <a:t>すぐチェック！</a:t>
            </a:r>
            <a:endParaRPr kumimoji="1" lang="ja-JP" altLang="en-US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350355" y="1788996"/>
            <a:ext cx="3929032" cy="15286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0640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≪確認のポイント≫　　　　　　　　　　　　　　　　　　　　　　　□人</a:t>
            </a:r>
            <a:r>
              <a:rPr kumimoji="0" lang="ja-JP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工呼吸器本体に破損がなく、作動しているか</a:t>
            </a:r>
            <a:endParaRPr kumimoji="0" lang="ja-JP" altLang="ja-JP" sz="1300" b="1" dirty="0"/>
          </a:p>
          <a:p>
            <a:pPr lvl="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□</a:t>
            </a:r>
            <a:r>
              <a:rPr kumimoji="0" lang="ja-JP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異常な音、臭いは出ていないか</a:t>
            </a:r>
            <a:endParaRPr kumimoji="0" lang="ja-JP" altLang="ja-JP" sz="1300" b="1" dirty="0"/>
          </a:p>
          <a:p>
            <a:pPr lvl="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□</a:t>
            </a:r>
            <a:r>
              <a:rPr kumimoji="0" lang="ja-JP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呼吸回路の各接続部にゆるみはないか</a:t>
            </a:r>
            <a:endParaRPr kumimoji="0" lang="ja-JP" altLang="ja-JP" sz="1300" b="1" dirty="0"/>
          </a:p>
          <a:p>
            <a:pPr lvl="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□</a:t>
            </a:r>
            <a:r>
              <a:rPr kumimoji="0" lang="ja-JP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回路は破損していないか</a:t>
            </a:r>
            <a:endParaRPr kumimoji="0" lang="ja-JP" altLang="ja-JP" sz="1300" b="1" dirty="0"/>
          </a:p>
          <a:p>
            <a:pPr lvl="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□</a:t>
            </a:r>
            <a:r>
              <a:rPr kumimoji="0" lang="ja-JP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設定値が変わっていないか</a:t>
            </a:r>
            <a:endParaRPr kumimoji="0" lang="ja-JP" altLang="ja-JP" sz="1300" b="1" dirty="0"/>
          </a:p>
          <a:p>
            <a:pPr lvl="0" eaLnBrk="0" fontAlgn="base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</a:t>
            </a:r>
            <a:r>
              <a:rPr kumimoji="0" lang="ja-JP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アラームが鳴っていなくても必ず確認しましょう。</a:t>
            </a:r>
            <a:endParaRPr lang="ja-JP" altLang="en-US" sz="1200" b="1" dirty="0"/>
          </a:p>
        </p:txBody>
      </p:sp>
      <p:sp>
        <p:nvSpPr>
          <p:cNvPr id="43" name="正方形/長方形 42"/>
          <p:cNvSpPr/>
          <p:nvPr/>
        </p:nvSpPr>
        <p:spPr>
          <a:xfrm>
            <a:off x="2236571" y="5201164"/>
            <a:ext cx="4433744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kumimoji="0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kumimoji="0"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≪確認のポイント≫</a:t>
            </a:r>
            <a:endParaRPr kumimoji="0"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①まずブレーカーを確認</a:t>
            </a:r>
            <a:endParaRPr lang="en-US" altLang="ja-JP" sz="115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ブレーカーが落ちていれば、ブレーカーを上げましょう。</a:t>
            </a:r>
            <a:endParaRPr lang="en-US" altLang="ja-JP" sz="115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ブレーカーが落ちていない場合は、九州電力送配電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endParaRPr lang="en-US" altLang="ja-JP" sz="115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配電事業所に連絡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し、復旧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作業を依頼しましょう。</a:t>
            </a:r>
            <a:endParaRPr lang="en-US" altLang="ja-JP" sz="115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en-US" altLang="ja-JP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pPr lvl="0"/>
            <a:endParaRPr lang="en-US" altLang="ja-JP" sz="115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en-US" altLang="ja-JP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伝えること</a:t>
            </a:r>
            <a:r>
              <a:rPr lang="en-US" altLang="ja-JP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lvl="0"/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停電</a:t>
            </a:r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</a:t>
            </a:r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人工呼吸器」をつけた患者がいる</a:t>
            </a:r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endParaRPr lang="en-US" altLang="ja-JP" sz="115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7769" y="4221218"/>
            <a:ext cx="573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44" name="下矢印 43"/>
          <p:cNvSpPr/>
          <p:nvPr/>
        </p:nvSpPr>
        <p:spPr>
          <a:xfrm rot="10800000">
            <a:off x="5295041" y="3603980"/>
            <a:ext cx="324774" cy="29368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6" name="下矢印 45"/>
          <p:cNvSpPr/>
          <p:nvPr/>
        </p:nvSpPr>
        <p:spPr>
          <a:xfrm rot="5400000">
            <a:off x="2061868" y="7518220"/>
            <a:ext cx="271171" cy="23153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7" name="角丸四角形 46"/>
          <p:cNvSpPr/>
          <p:nvPr/>
        </p:nvSpPr>
        <p:spPr>
          <a:xfrm>
            <a:off x="294796" y="4612887"/>
            <a:ext cx="1829011" cy="1711713"/>
          </a:xfrm>
          <a:prstGeom prst="roundRect">
            <a:avLst>
              <a:gd name="adj" fmla="val 4057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★在宅で様子を見る</a:t>
            </a:r>
            <a:endParaRPr lang="en-US" altLang="ja-JP" sz="800" b="1" dirty="0">
              <a:solidFill>
                <a:schemeClr val="tx1"/>
              </a:solidFill>
            </a:endParaRPr>
          </a:p>
          <a:p>
            <a:pPr algn="ctr">
              <a:lnSpc>
                <a:spcPts val="1300"/>
              </a:lnSpc>
            </a:pPr>
            <a:endParaRPr lang="en-US" altLang="ja-JP" sz="800" b="1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□</a:t>
            </a:r>
            <a:r>
              <a:rPr kumimoji="1" lang="ja-JP" altLang="en-US" sz="1400" dirty="0">
                <a:solidFill>
                  <a:schemeClr val="tx1"/>
                </a:solidFill>
              </a:rPr>
              <a:t>ラジオ等災害情報　　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に</a:t>
            </a:r>
            <a:r>
              <a:rPr kumimoji="1" lang="ja-JP" altLang="en-US" sz="1400" dirty="0">
                <a:solidFill>
                  <a:schemeClr val="tx1"/>
                </a:solidFill>
              </a:rPr>
              <a:t>耳を傾け、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今後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  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の被害の可能性が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ない</a:t>
            </a:r>
            <a:r>
              <a:rPr kumimoji="1" lang="ja-JP" altLang="en-US" sz="1400" dirty="0">
                <a:solidFill>
                  <a:schemeClr val="tx1"/>
                </a:solidFill>
              </a:rPr>
              <a:t>か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確認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□</a:t>
            </a:r>
            <a:r>
              <a:rPr lang="ja-JP" altLang="en-US" sz="1400" dirty="0">
                <a:solidFill>
                  <a:schemeClr val="tx1"/>
                </a:solidFill>
              </a:rPr>
              <a:t>必要に応じて</a:t>
            </a:r>
            <a:r>
              <a:rPr lang="ja-JP" altLang="en-US" sz="1400" dirty="0" smtClean="0">
                <a:solidFill>
                  <a:schemeClr val="tx1"/>
                </a:solidFill>
              </a:rPr>
              <a:t>支援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</a:rPr>
              <a:t>者に連絡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288901" y="8764702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５</a:t>
            </a:r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2347213" y="6152136"/>
            <a:ext cx="4227314" cy="262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送配電コールセンター</a:t>
            </a:r>
            <a:r>
              <a:rPr lang="en-US" altLang="ja-JP" sz="1100" dirty="0" smtClean="0">
                <a:solidFill>
                  <a:schemeClr val="tx1"/>
                </a:solidFill>
              </a:rPr>
              <a:t>0800-777-9429</a:t>
            </a:r>
            <a:r>
              <a:rPr lang="ja-JP" altLang="en-US" sz="1100" dirty="0" smtClean="0">
                <a:solidFill>
                  <a:schemeClr val="tx1"/>
                </a:solidFill>
              </a:rPr>
              <a:t>　大分配電事業所</a:t>
            </a:r>
            <a:r>
              <a:rPr lang="en-US" altLang="ja-JP" sz="1100" dirty="0" smtClean="0">
                <a:solidFill>
                  <a:schemeClr val="tx1"/>
                </a:solidFill>
              </a:rPr>
              <a:t>097-536-4150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0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8300" y="193640"/>
            <a:ext cx="5358624" cy="39364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ja-JP" altLang="en-US" sz="3100" b="1" dirty="0" smtClean="0">
                <a:ln w="0"/>
                <a:latin typeface="+mj-ea"/>
              </a:rPr>
              <a:t>酸素濃縮器</a:t>
            </a:r>
            <a:r>
              <a:rPr lang="ja-JP" altLang="en-US" sz="3100" b="1" dirty="0" smtClean="0">
                <a:ln w="0"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400" b="1" dirty="0" smtClean="0">
                <a:ln w="0"/>
              </a:rPr>
              <a:t>を</a:t>
            </a:r>
            <a:r>
              <a:rPr lang="ja-JP" altLang="en-US" sz="2400" b="1" dirty="0">
                <a:ln w="0"/>
              </a:rPr>
              <a:t>利用</a:t>
            </a:r>
            <a:r>
              <a:rPr lang="ja-JP" altLang="en-US" sz="2400" b="1" dirty="0" smtClean="0">
                <a:ln w="0"/>
              </a:rPr>
              <a:t>してい</a:t>
            </a:r>
            <a:r>
              <a:rPr lang="ja-JP" altLang="en-US" sz="2400" b="1" dirty="0">
                <a:ln w="0"/>
              </a:rPr>
              <a:t>る</a:t>
            </a:r>
            <a:r>
              <a:rPr lang="ja-JP" altLang="en-US" sz="2400" b="1" dirty="0" smtClean="0">
                <a:ln w="0"/>
              </a:rPr>
              <a:t>方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08474" y="1274661"/>
            <a:ext cx="4817815" cy="349879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/>
              <a:t>◎全身状態（意識、呼吸、脈拍など）の</a:t>
            </a:r>
            <a:r>
              <a:rPr lang="ja-JP" altLang="en-US" sz="1400" b="1" dirty="0"/>
              <a:t>確認をしましょう。</a:t>
            </a:r>
          </a:p>
          <a:p>
            <a:pPr algn="ctr"/>
            <a:endParaRPr kumimoji="1" lang="en-US" altLang="ja-JP" sz="1400" b="1" dirty="0"/>
          </a:p>
        </p:txBody>
      </p:sp>
      <p:sp>
        <p:nvSpPr>
          <p:cNvPr id="10" name="下矢印 9"/>
          <p:cNvSpPr/>
          <p:nvPr/>
        </p:nvSpPr>
        <p:spPr>
          <a:xfrm>
            <a:off x="4683247" y="1638908"/>
            <a:ext cx="288345" cy="41447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下矢印 10"/>
          <p:cNvSpPr/>
          <p:nvPr/>
        </p:nvSpPr>
        <p:spPr>
          <a:xfrm>
            <a:off x="2229131" y="1628928"/>
            <a:ext cx="292854" cy="341327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04554" y="1674462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00316" y="1638907"/>
            <a:ext cx="936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1102371" y="1974976"/>
            <a:ext cx="2742461" cy="321238"/>
          </a:xfrm>
          <a:prstGeom prst="roundRect">
            <a:avLst>
              <a:gd name="adj" fmla="val 21541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/>
              <a:t>◎酸素濃縮器の作動確認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-4850953" y="1652508"/>
            <a:ext cx="4377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06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</a:t>
            </a:r>
            <a:endParaRPr kumimoji="0" lang="ja-JP" altLang="ja-JP" sz="1300" dirty="0">
              <a:latin typeface="Arial" panose="020B060402020202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62656" y="224366"/>
            <a:ext cx="1643832" cy="5185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災害発生時</a:t>
            </a:r>
            <a:endParaRPr lang="en-US" altLang="ja-JP" b="1" dirty="0"/>
          </a:p>
          <a:p>
            <a:pPr algn="ctr"/>
            <a:r>
              <a:rPr lang="ja-JP" altLang="en-US" b="1" dirty="0"/>
              <a:t>すぐチェック！</a:t>
            </a:r>
            <a:endParaRPr kumimoji="1" lang="ja-JP" altLang="en-US" b="1" dirty="0"/>
          </a:p>
        </p:txBody>
      </p:sp>
      <p:sp>
        <p:nvSpPr>
          <p:cNvPr id="54" name="下矢印 53"/>
          <p:cNvSpPr/>
          <p:nvPr/>
        </p:nvSpPr>
        <p:spPr>
          <a:xfrm>
            <a:off x="1545848" y="2314920"/>
            <a:ext cx="274668" cy="493761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45845" y="2414768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56" name="下矢印 55"/>
          <p:cNvSpPr/>
          <p:nvPr/>
        </p:nvSpPr>
        <p:spPr>
          <a:xfrm>
            <a:off x="3234711" y="2311715"/>
            <a:ext cx="304333" cy="219951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452546" y="2474196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2148288" y="4509171"/>
            <a:ext cx="4563662" cy="2539330"/>
          </a:xfrm>
          <a:prstGeom prst="roundRect">
            <a:avLst>
              <a:gd name="adj" fmla="val 326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00"/>
              </a:lnSpc>
            </a:pPr>
            <a:endParaRPr lang="en-US" altLang="ja-JP" sz="1400" b="1" dirty="0"/>
          </a:p>
          <a:p>
            <a:pPr>
              <a:lnSpc>
                <a:spcPts val="1300"/>
              </a:lnSpc>
            </a:pPr>
            <a:r>
              <a:rPr lang="ja-JP" altLang="en-US" sz="1400" b="1" dirty="0"/>
              <a:t>★酸素ボンベへの切り替え時刻　　</a:t>
            </a:r>
            <a:r>
              <a:rPr lang="ja-JP" altLang="en-US" sz="1400" b="1" u="sng" dirty="0"/>
              <a:t>　　時　　　分</a:t>
            </a:r>
            <a:endParaRPr lang="en-US" altLang="ja-JP" sz="1400" b="1" u="sng" dirty="0"/>
          </a:p>
          <a:p>
            <a:pPr>
              <a:lnSpc>
                <a:spcPts val="1300"/>
              </a:lnSpc>
            </a:pPr>
            <a:r>
              <a:rPr lang="ja-JP" altLang="en-US" sz="1400" b="1" dirty="0"/>
              <a:t>　</a:t>
            </a:r>
            <a:endParaRPr lang="en-US" altLang="ja-JP" sz="1400" b="1" dirty="0"/>
          </a:p>
          <a:p>
            <a:pPr>
              <a:lnSpc>
                <a:spcPts val="1300"/>
              </a:lnSpc>
            </a:pPr>
            <a:r>
              <a:rPr lang="ja-JP" altLang="en-US" sz="1400" b="1" dirty="0"/>
              <a:t>　ボンベ持続時間　</a:t>
            </a:r>
            <a:r>
              <a:rPr lang="ja-JP" altLang="en-US" sz="1400" b="1" u="sng" dirty="0"/>
              <a:t>　　　　　時間</a:t>
            </a:r>
            <a:endParaRPr kumimoji="1" lang="en-US" altLang="ja-JP" sz="1400" b="1" dirty="0"/>
          </a:p>
        </p:txBody>
      </p:sp>
      <p:sp>
        <p:nvSpPr>
          <p:cNvPr id="62" name="角丸四角形 61"/>
          <p:cNvSpPr/>
          <p:nvPr/>
        </p:nvSpPr>
        <p:spPr>
          <a:xfrm>
            <a:off x="645845" y="2804631"/>
            <a:ext cx="1812001" cy="439030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400" b="1" dirty="0"/>
              <a:t>◎停電がないか確認</a:t>
            </a:r>
            <a:endParaRPr lang="en-US" altLang="ja-JP" sz="1400" b="1" dirty="0"/>
          </a:p>
          <a:p>
            <a:pPr algn="ctr">
              <a:lnSpc>
                <a:spcPct val="150000"/>
              </a:lnSpc>
            </a:pPr>
            <a:endParaRPr kumimoji="1" lang="en-US" altLang="ja-JP" sz="1400" b="1" dirty="0"/>
          </a:p>
        </p:txBody>
      </p:sp>
      <p:sp>
        <p:nvSpPr>
          <p:cNvPr id="63" name="下矢印 62"/>
          <p:cNvSpPr/>
          <p:nvPr/>
        </p:nvSpPr>
        <p:spPr>
          <a:xfrm>
            <a:off x="1545848" y="3255604"/>
            <a:ext cx="274668" cy="447723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65" name="下矢印 64"/>
          <p:cNvSpPr/>
          <p:nvPr/>
        </p:nvSpPr>
        <p:spPr>
          <a:xfrm>
            <a:off x="3203399" y="7070683"/>
            <a:ext cx="366956" cy="38667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746517" y="3299089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71" name="下矢印 70"/>
          <p:cNvSpPr/>
          <p:nvPr/>
        </p:nvSpPr>
        <p:spPr>
          <a:xfrm>
            <a:off x="828211" y="3253913"/>
            <a:ext cx="285817" cy="1255258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55161" y="3781279"/>
            <a:ext cx="771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77" name="下矢印 76"/>
          <p:cNvSpPr/>
          <p:nvPr/>
        </p:nvSpPr>
        <p:spPr>
          <a:xfrm>
            <a:off x="3086263" y="998013"/>
            <a:ext cx="374593" cy="249799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8" name="角丸四角形 77"/>
          <p:cNvSpPr/>
          <p:nvPr/>
        </p:nvSpPr>
        <p:spPr>
          <a:xfrm>
            <a:off x="2521985" y="680518"/>
            <a:ext cx="1503151" cy="300514"/>
          </a:xfrm>
          <a:prstGeom prst="round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00"/>
              </a:lnSpc>
            </a:pPr>
            <a:r>
              <a:rPr kumimoji="1" lang="ja-JP" altLang="en-US" sz="1400" b="1" dirty="0"/>
              <a:t>　◎火元の確認</a:t>
            </a:r>
            <a:endParaRPr kumimoji="1" lang="en-US" altLang="ja-JP" sz="1400" b="1" dirty="0"/>
          </a:p>
        </p:txBody>
      </p:sp>
      <p:sp>
        <p:nvSpPr>
          <p:cNvPr id="84" name="正方形/長方形 83"/>
          <p:cNvSpPr/>
          <p:nvPr/>
        </p:nvSpPr>
        <p:spPr>
          <a:xfrm>
            <a:off x="2199804" y="5293768"/>
            <a:ext cx="4455411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kumimoji="0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kumimoji="0"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≪確認のポイント≫</a:t>
            </a:r>
            <a:endParaRPr kumimoji="0"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①まずブレーカーを確認</a:t>
            </a:r>
            <a:endParaRPr lang="en-US" altLang="ja-JP" sz="115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ブレーカーが落ちていれば、ブレーカーを上げましょう。</a:t>
            </a:r>
            <a:endParaRPr lang="en-US" altLang="ja-JP" sz="115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ブレーカーが落ちていない場合は、九州電力送配電株式会社</a:t>
            </a:r>
            <a:endParaRPr lang="en-US" altLang="ja-JP" sz="115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大分配電事業所に連絡し復旧作業を依頼しましょう。</a:t>
            </a:r>
            <a:endParaRPr lang="en-US" altLang="ja-JP" sz="115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en-US" altLang="ja-JP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pPr lvl="0"/>
            <a:endParaRPr lang="en-US" altLang="ja-JP" sz="115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en-US" altLang="ja-JP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5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伝える</a:t>
            </a:r>
            <a:r>
              <a:rPr lang="ja-JP" altLang="en-US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r>
              <a:rPr lang="en-US" altLang="ja-JP" sz="115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lvl="0"/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停電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こと、「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在宅酸素」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</a:t>
            </a:r>
            <a:r>
              <a:rPr lang="ja-JP" altLang="en-US" sz="115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患者が</a:t>
            </a:r>
            <a:r>
              <a:rPr lang="ja-JP" altLang="en-US" sz="115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いること</a:t>
            </a:r>
            <a:endParaRPr lang="en-US" altLang="ja-JP" sz="115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2249252" y="6252336"/>
            <a:ext cx="4227314" cy="262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送配電コールセンター</a:t>
            </a:r>
            <a:r>
              <a:rPr lang="en-US" altLang="ja-JP" sz="1100" dirty="0" smtClean="0">
                <a:solidFill>
                  <a:schemeClr val="tx1"/>
                </a:solidFill>
              </a:rPr>
              <a:t>0800-777-9429</a:t>
            </a:r>
            <a:r>
              <a:rPr lang="ja-JP" altLang="en-US" sz="1100" dirty="0" smtClean="0">
                <a:solidFill>
                  <a:schemeClr val="tx1"/>
                </a:solidFill>
              </a:rPr>
              <a:t>　大分配電事業所</a:t>
            </a:r>
            <a:r>
              <a:rPr lang="en-US" altLang="ja-JP" sz="1100" dirty="0" smtClean="0">
                <a:solidFill>
                  <a:schemeClr val="tx1"/>
                </a:solidFill>
              </a:rPr>
              <a:t>097-536-4150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4578530" y="2053377"/>
            <a:ext cx="2075823" cy="1486000"/>
          </a:xfrm>
          <a:prstGeom prst="roundRect">
            <a:avLst>
              <a:gd name="adj" fmla="val 506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/>
              <a:t>◎救急車</a:t>
            </a:r>
            <a:r>
              <a:rPr kumimoji="1" lang="ja-JP" altLang="en-US" sz="1100" b="1" dirty="0" smtClean="0"/>
              <a:t>要請</a:t>
            </a:r>
            <a:r>
              <a:rPr lang="ja-JP" altLang="en-US" b="1" dirty="0"/>
              <a:t>　</a:t>
            </a:r>
            <a:r>
              <a:rPr kumimoji="1" lang="ja-JP" altLang="en-US" sz="1100" b="1" dirty="0" smtClean="0"/>
              <a:t>℡：</a:t>
            </a:r>
            <a:r>
              <a:rPr kumimoji="1" lang="en-US" altLang="ja-JP" sz="1100" b="1" dirty="0"/>
              <a:t>119</a:t>
            </a:r>
          </a:p>
          <a:p>
            <a:pPr algn="l"/>
            <a:endParaRPr kumimoji="1" lang="en-US" altLang="ja-JP" sz="500" b="1" dirty="0"/>
          </a:p>
          <a:p>
            <a:pPr algn="l"/>
            <a:r>
              <a:rPr kumimoji="1" lang="ja-JP" altLang="en-US" sz="1100" b="1" dirty="0"/>
              <a:t>◎かかりつけ医・医療</a:t>
            </a:r>
            <a:r>
              <a:rPr kumimoji="1" lang="ja-JP" altLang="en-US" sz="1100" b="1" dirty="0" smtClean="0"/>
              <a:t>機関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名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1100" b="1" dirty="0" smtClean="0">
                <a:solidFill>
                  <a:schemeClr val="tx1"/>
                </a:solidFill>
              </a:rPr>
              <a:t>（　　　　　　　　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　　　　　　　　）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100" b="1" dirty="0" smtClean="0"/>
              <a:t>℡</a:t>
            </a:r>
            <a:r>
              <a:rPr kumimoji="1" lang="ja-JP" altLang="en-US" sz="1100" b="1" dirty="0" smtClean="0"/>
              <a:t>：</a:t>
            </a:r>
            <a:endParaRPr kumimoji="1" lang="en-US" altLang="ja-JP" sz="1100" b="1" dirty="0" smtClean="0"/>
          </a:p>
          <a:p>
            <a:pPr algn="l"/>
            <a:endParaRPr lang="en-US" altLang="ja-JP" sz="500" b="1" dirty="0" smtClean="0"/>
          </a:p>
          <a:p>
            <a:pPr algn="l"/>
            <a:r>
              <a:rPr lang="ja-JP" altLang="en-US" b="1" dirty="0" smtClean="0"/>
              <a:t>◎訪問看護ステーション名</a:t>
            </a:r>
            <a:endParaRPr lang="en-US" altLang="ja-JP" b="1" dirty="0" smtClean="0"/>
          </a:p>
          <a:p>
            <a:r>
              <a:rPr lang="ja-JP" altLang="en-US" b="1" dirty="0">
                <a:solidFill>
                  <a:schemeClr val="tx1"/>
                </a:solidFill>
              </a:rPr>
              <a:t>（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　　　　</a:t>
            </a:r>
            <a:r>
              <a:rPr lang="ja-JP" altLang="en-US" b="1" dirty="0">
                <a:solidFill>
                  <a:schemeClr val="tx1"/>
                </a:solidFill>
              </a:rPr>
              <a:t>　　　　　　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/>
              <a:t>　℡</a:t>
            </a:r>
            <a:r>
              <a:rPr lang="ja-JP" altLang="en-US" b="1" dirty="0" smtClean="0"/>
              <a:t>：</a:t>
            </a:r>
            <a:endParaRPr lang="en-US" altLang="ja-JP" b="1" dirty="0"/>
          </a:p>
        </p:txBody>
      </p:sp>
      <p:sp>
        <p:nvSpPr>
          <p:cNvPr id="95" name="角丸四角形 94"/>
          <p:cNvSpPr/>
          <p:nvPr/>
        </p:nvSpPr>
        <p:spPr>
          <a:xfrm>
            <a:off x="723900" y="7495217"/>
            <a:ext cx="4217460" cy="547722"/>
          </a:xfrm>
          <a:prstGeom prst="roundRect">
            <a:avLst>
              <a:gd name="adj" fmla="val 58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chemeClr val="tx1"/>
                </a:solidFill>
              </a:rPr>
              <a:t>□かかりつけ医・訪問看護・酸素業者等へ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の連絡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□外部バッテリーの電源、 自家発電機の燃料確保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178419" y="3707619"/>
            <a:ext cx="4476187" cy="477725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酸素濃縮器内部バッテリー切り替え時間　</a:t>
            </a:r>
            <a:r>
              <a:rPr lang="ja-JP" altLang="en-US" sz="1400" b="1" u="sng" dirty="0">
                <a:solidFill>
                  <a:schemeClr val="tx1"/>
                </a:solidFill>
              </a:rPr>
              <a:t>　　時　　　分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kumimoji="1" lang="en-US" altLang="ja-JP" sz="1400" b="1" dirty="0"/>
          </a:p>
        </p:txBody>
      </p:sp>
      <p:sp>
        <p:nvSpPr>
          <p:cNvPr id="39" name="下矢印 38"/>
          <p:cNvSpPr/>
          <p:nvPr/>
        </p:nvSpPr>
        <p:spPr>
          <a:xfrm>
            <a:off x="2432358" y="4199049"/>
            <a:ext cx="321859" cy="3121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5" name="角丸四角形 44"/>
          <p:cNvSpPr/>
          <p:nvPr/>
        </p:nvSpPr>
        <p:spPr>
          <a:xfrm>
            <a:off x="277781" y="4514765"/>
            <a:ext cx="1798178" cy="1586126"/>
          </a:xfrm>
          <a:prstGeom prst="roundRect">
            <a:avLst>
              <a:gd name="adj" fmla="val 4057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★在宅で様子を見る</a:t>
            </a:r>
            <a:endParaRPr lang="en-US" altLang="ja-JP" sz="800" b="1" dirty="0">
              <a:solidFill>
                <a:schemeClr val="tx1"/>
              </a:solidFill>
            </a:endParaRPr>
          </a:p>
          <a:p>
            <a:pPr algn="ctr">
              <a:lnSpc>
                <a:spcPts val="1300"/>
              </a:lnSpc>
            </a:pPr>
            <a:endParaRPr lang="en-US" altLang="ja-JP" sz="800" b="1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□</a:t>
            </a:r>
            <a:r>
              <a:rPr kumimoji="1" lang="ja-JP" altLang="en-US" sz="1400" dirty="0">
                <a:solidFill>
                  <a:schemeClr val="tx1"/>
                </a:solidFill>
              </a:rPr>
              <a:t>ラジオ等災害情報　　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に</a:t>
            </a:r>
            <a:r>
              <a:rPr kumimoji="1" lang="ja-JP" altLang="en-US" sz="1400" dirty="0">
                <a:solidFill>
                  <a:schemeClr val="tx1"/>
                </a:solidFill>
              </a:rPr>
              <a:t>耳を傾け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、被害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 状況について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確認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□</a:t>
            </a:r>
            <a:r>
              <a:rPr lang="ja-JP" altLang="en-US" sz="1400" dirty="0">
                <a:solidFill>
                  <a:schemeClr val="tx1"/>
                </a:solidFill>
              </a:rPr>
              <a:t>必要に応じて</a:t>
            </a:r>
            <a:r>
              <a:rPr lang="ja-JP" altLang="en-US" sz="1400" dirty="0" smtClean="0">
                <a:solidFill>
                  <a:schemeClr val="tx1"/>
                </a:solidFill>
              </a:rPr>
              <a:t>支援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en-US" altLang="ja-JP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   </a:t>
            </a:r>
            <a:r>
              <a:rPr lang="ja-JP" altLang="en-US" sz="1400" dirty="0" smtClean="0">
                <a:solidFill>
                  <a:schemeClr val="tx1"/>
                </a:solidFill>
              </a:rPr>
              <a:t>者に</a:t>
            </a:r>
            <a:r>
              <a:rPr lang="ja-JP" altLang="en-US" sz="1400" dirty="0">
                <a:solidFill>
                  <a:schemeClr val="tx1"/>
                </a:solidFill>
              </a:rPr>
              <a:t>連絡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74419" y="8211181"/>
            <a:ext cx="6236738" cy="527854"/>
          </a:xfrm>
          <a:prstGeom prst="roundRect">
            <a:avLst>
              <a:gd name="adj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/>
              <a:t>・避難に備えて、</a:t>
            </a:r>
            <a:r>
              <a:rPr lang="ja-JP" altLang="en-US" sz="1600" b="1" dirty="0"/>
              <a:t>非常持ち出し品の準備</a:t>
            </a:r>
            <a:endParaRPr lang="en-US" altLang="ja-JP" sz="1600" b="1" dirty="0"/>
          </a:p>
          <a:p>
            <a:r>
              <a:rPr kumimoji="1" lang="ja-JP" altLang="en-US" sz="1600" dirty="0"/>
              <a:t>・ハザードマップで、安全な避難場所、避難ルートを確認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56969" y="8762377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６</a:t>
            </a:r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5001834" y="7463069"/>
            <a:ext cx="1647031" cy="612018"/>
          </a:xfrm>
          <a:prstGeom prst="roundRect">
            <a:avLst>
              <a:gd name="adj" fmla="val 506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 smtClean="0"/>
              <a:t>◎医療機器業者名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（　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　　　　　</a:t>
            </a:r>
            <a:r>
              <a:rPr lang="ja-JP" altLang="en-US" b="1" dirty="0">
                <a:solidFill>
                  <a:schemeClr val="tx1"/>
                </a:solidFill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/>
              <a:t>℡：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36095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66785" y="281335"/>
            <a:ext cx="4485136" cy="39364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ja-JP" altLang="en-US" sz="3100" b="1" dirty="0" smtClean="0">
                <a:ln w="0"/>
                <a:latin typeface="+mn-ea"/>
                <a:ea typeface="+mn-ea"/>
              </a:rPr>
              <a:t>吸引器 </a:t>
            </a:r>
            <a:r>
              <a:rPr lang="ja-JP" altLang="en-US" sz="2400" b="1" dirty="0" smtClean="0">
                <a:ln w="0"/>
              </a:rPr>
              <a:t>を</a:t>
            </a:r>
            <a:r>
              <a:rPr lang="ja-JP" altLang="en-US" sz="2400" b="1" dirty="0">
                <a:ln w="0"/>
              </a:rPr>
              <a:t>利用している方</a:t>
            </a:r>
            <a:endParaRPr kumimoji="1" lang="ja-JP" altLang="en-US" sz="2400" dirty="0">
              <a:latin typeface="ＤＦ平成明朝体W7" panose="02020709000000000000" pitchFamily="17" charset="-128"/>
              <a:ea typeface="ＤＦ平成明朝体W7" panose="02020709000000000000" pitchFamily="17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47802" y="754617"/>
            <a:ext cx="5310627" cy="349879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/>
              <a:t>◎全身状態（意識、呼吸、脈拍など）の</a:t>
            </a:r>
            <a:r>
              <a:rPr lang="ja-JP" altLang="en-US" sz="1400" b="1" dirty="0"/>
              <a:t>確認をしましょう。</a:t>
            </a:r>
          </a:p>
          <a:p>
            <a:pPr algn="ctr"/>
            <a:endParaRPr kumimoji="1" lang="en-US" altLang="ja-JP" sz="1400" b="1" dirty="0"/>
          </a:p>
        </p:txBody>
      </p:sp>
      <p:sp>
        <p:nvSpPr>
          <p:cNvPr id="10" name="下矢印 9"/>
          <p:cNvSpPr/>
          <p:nvPr/>
        </p:nvSpPr>
        <p:spPr>
          <a:xfrm>
            <a:off x="4737555" y="1114872"/>
            <a:ext cx="299139" cy="289663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1" name="下矢印 10"/>
          <p:cNvSpPr/>
          <p:nvPr/>
        </p:nvSpPr>
        <p:spPr>
          <a:xfrm>
            <a:off x="1938628" y="1133225"/>
            <a:ext cx="328931" cy="389095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36694" y="1116318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9322" y="1130783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17" name="下矢印 16"/>
          <p:cNvSpPr/>
          <p:nvPr/>
        </p:nvSpPr>
        <p:spPr>
          <a:xfrm>
            <a:off x="1141543" y="2046485"/>
            <a:ext cx="336860" cy="1502008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8464" y="2287978"/>
            <a:ext cx="950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異常なし</a:t>
            </a:r>
          </a:p>
        </p:txBody>
      </p:sp>
      <p:sp>
        <p:nvSpPr>
          <p:cNvPr id="31" name="下矢印 30"/>
          <p:cNvSpPr/>
          <p:nvPr/>
        </p:nvSpPr>
        <p:spPr>
          <a:xfrm>
            <a:off x="2808015" y="2023231"/>
            <a:ext cx="341068" cy="89650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25960" y="2268954"/>
            <a:ext cx="101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異常あり</a:t>
            </a:r>
          </a:p>
        </p:txBody>
      </p:sp>
      <p:sp>
        <p:nvSpPr>
          <p:cNvPr id="38" name="下矢印 37"/>
          <p:cNvSpPr/>
          <p:nvPr/>
        </p:nvSpPr>
        <p:spPr>
          <a:xfrm>
            <a:off x="1141543" y="4054702"/>
            <a:ext cx="336860" cy="765351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0" name="角丸四角形 39"/>
          <p:cNvSpPr/>
          <p:nvPr/>
        </p:nvSpPr>
        <p:spPr>
          <a:xfrm>
            <a:off x="335416" y="7874318"/>
            <a:ext cx="6282428" cy="544022"/>
          </a:xfrm>
          <a:prstGeom prst="roundRect">
            <a:avLst>
              <a:gd name="adj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/>
              <a:t>・避難に備えて、</a:t>
            </a:r>
            <a:r>
              <a:rPr lang="ja-JP" altLang="en-US" sz="1600" b="1" dirty="0"/>
              <a:t>非常持ち出し品の準備</a:t>
            </a:r>
            <a:endParaRPr lang="en-US" altLang="ja-JP" sz="1600" b="1" dirty="0"/>
          </a:p>
          <a:p>
            <a:r>
              <a:rPr kumimoji="1" lang="ja-JP" altLang="en-US" sz="1600" dirty="0"/>
              <a:t>・ハザードマップで、安全な避難場所、避難ルートを確認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-4850953" y="1652508"/>
            <a:ext cx="43772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06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　　　　</a:t>
            </a:r>
            <a:endParaRPr kumimoji="0" lang="ja-JP" altLang="ja-JP" sz="1300" dirty="0">
              <a:latin typeface="Arial" panose="020B060402020202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4711" y="186155"/>
            <a:ext cx="1643832" cy="5185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災害発生時</a:t>
            </a:r>
            <a:endParaRPr lang="en-US" altLang="ja-JP" b="1" dirty="0"/>
          </a:p>
          <a:p>
            <a:pPr algn="ctr"/>
            <a:r>
              <a:rPr lang="ja-JP" altLang="en-US" b="1" dirty="0"/>
              <a:t>すぐチェック！</a:t>
            </a:r>
            <a:endParaRPr kumimoji="1" lang="ja-JP" altLang="en-US" b="1" dirty="0"/>
          </a:p>
        </p:txBody>
      </p:sp>
      <p:sp>
        <p:nvSpPr>
          <p:cNvPr id="62" name="角丸四角形 61"/>
          <p:cNvSpPr/>
          <p:nvPr/>
        </p:nvSpPr>
        <p:spPr>
          <a:xfrm>
            <a:off x="584739" y="3602825"/>
            <a:ext cx="2002510" cy="392582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ja-JP" altLang="en-US" sz="1400" b="1" dirty="0"/>
              <a:t>◎停電がないか確認</a:t>
            </a:r>
            <a:endParaRPr lang="en-US" altLang="ja-JP" sz="1400" b="1" dirty="0"/>
          </a:p>
          <a:p>
            <a:pPr algn="ctr">
              <a:lnSpc>
                <a:spcPct val="150000"/>
              </a:lnSpc>
            </a:pPr>
            <a:endParaRPr kumimoji="1" lang="en-US" altLang="ja-JP" sz="1400" b="1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2183097" y="4886402"/>
            <a:ext cx="4592353" cy="2157707"/>
            <a:chOff x="2495710" y="4248579"/>
            <a:chExt cx="4205612" cy="2137578"/>
          </a:xfrm>
        </p:grpSpPr>
        <p:sp>
          <p:nvSpPr>
            <p:cNvPr id="72" name="角丸四角形 71"/>
            <p:cNvSpPr/>
            <p:nvPr/>
          </p:nvSpPr>
          <p:spPr>
            <a:xfrm>
              <a:off x="2495710" y="4248579"/>
              <a:ext cx="4205612" cy="2137578"/>
            </a:xfrm>
            <a:prstGeom prst="roundRect">
              <a:avLst>
                <a:gd name="adj" fmla="val 3771"/>
              </a:avLst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1200"/>
                </a:lnSpc>
              </a:pPr>
              <a:endParaRPr lang="en-US" altLang="ja-JP" sz="1400" b="1" u="sng" dirty="0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538281" y="4382753"/>
              <a:ext cx="4120468" cy="184033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/>
              <a:r>
                <a:rPr kumimoji="0" lang="ja-JP" altLang="en-US" sz="1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　　　　　　　</a:t>
              </a:r>
              <a:r>
                <a:rPr kumimoji="0" lang="ja-JP" altLang="en-US" sz="12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≪確認のポイント≫</a:t>
              </a:r>
              <a:endParaRPr kumimoji="0"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  <a:p>
              <a:pPr lvl="0"/>
              <a:r>
                <a:rPr lang="ja-JP" altLang="en-US" sz="14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①</a:t>
              </a:r>
              <a:r>
                <a:rPr lang="ja-JP" altLang="en-US" sz="12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まずブレーカーを確認</a:t>
              </a:r>
              <a:endPara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r>
                <a:rPr lang="ja-JP" altLang="en-US" sz="12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ブレーカーが落ちていれば、ブレーカーを上げましょう。</a:t>
              </a:r>
              <a:endPara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r>
                <a:rPr lang="ja-JP" altLang="en-US" sz="12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②</a:t>
              </a: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ブレーカーが落ちていない場合は、九州電力送配電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株式会社</a:t>
              </a:r>
              <a:endParaRPr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大分</a:t>
              </a: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配電事業所に連絡し復旧作業を依頼しましょう。</a:t>
              </a:r>
              <a:endPara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r>
                <a:rPr lang="en-US" altLang="ja-JP" sz="11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</a:t>
              </a:r>
            </a:p>
            <a:p>
              <a:pPr lvl="0"/>
              <a:endPara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r>
                <a:rPr lang="en-US" altLang="ja-JP" sz="12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lang="ja-JP" altLang="en-US" sz="1200" b="1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伝えること</a:t>
              </a:r>
              <a:r>
                <a:rPr lang="en-US" altLang="ja-JP" sz="1200" b="1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</a:p>
            <a:p>
              <a:pPr lvl="0"/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停電</a:t>
              </a: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している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こと、「吸引器」を</a:t>
              </a: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使用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して</a:t>
              </a: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いる患者が</a:t>
              </a:r>
              <a:r>
                <a:rPr lang="ja-JP" altLang="en-US" sz="1200" b="1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いること</a:t>
              </a:r>
              <a:endParaRPr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lvl="0"/>
              <a:endParaRPr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4" name="角丸四角形 73"/>
          <p:cNvSpPr/>
          <p:nvPr/>
        </p:nvSpPr>
        <p:spPr>
          <a:xfrm>
            <a:off x="756474" y="1539682"/>
            <a:ext cx="2754238" cy="441881"/>
          </a:xfrm>
          <a:prstGeom prst="round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ja-JP" altLang="en-US" sz="1400" b="1" dirty="0" smtClean="0"/>
              <a:t>◎吸引器</a:t>
            </a:r>
            <a:r>
              <a:rPr kumimoji="1" lang="ja-JP" altLang="en-US" sz="1400" b="1" dirty="0"/>
              <a:t>の作動確認</a:t>
            </a:r>
            <a:endParaRPr kumimoji="1" lang="en-US" altLang="ja-JP" sz="1400" b="1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33023" y="4169686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4256545" y="1424095"/>
            <a:ext cx="2075823" cy="1433047"/>
          </a:xfrm>
          <a:prstGeom prst="roundRect">
            <a:avLst>
              <a:gd name="adj" fmla="val 5064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/>
              <a:t>◎救急車</a:t>
            </a:r>
            <a:r>
              <a:rPr kumimoji="1" lang="ja-JP" altLang="en-US" sz="1100" b="1" dirty="0" smtClean="0"/>
              <a:t>要請</a:t>
            </a:r>
            <a:r>
              <a:rPr lang="ja-JP" altLang="en-US" b="1" dirty="0"/>
              <a:t>　</a:t>
            </a:r>
            <a:r>
              <a:rPr kumimoji="1" lang="ja-JP" altLang="en-US" sz="1100" b="1" dirty="0" smtClean="0"/>
              <a:t>℡：</a:t>
            </a:r>
            <a:r>
              <a:rPr kumimoji="1" lang="en-US" altLang="ja-JP" sz="1100" b="1" dirty="0"/>
              <a:t>119</a:t>
            </a:r>
          </a:p>
          <a:p>
            <a:pPr algn="l"/>
            <a:endParaRPr kumimoji="1" lang="en-US" altLang="ja-JP" sz="500" b="1" dirty="0"/>
          </a:p>
          <a:p>
            <a:pPr algn="l"/>
            <a:r>
              <a:rPr kumimoji="1" lang="ja-JP" altLang="en-US" sz="1100" b="1" dirty="0"/>
              <a:t>◎かかりつけ医・医療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機関名</a:t>
            </a:r>
            <a:endParaRPr kumimoji="1"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（　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　　　　</a:t>
            </a:r>
            <a:r>
              <a:rPr lang="ja-JP" altLang="en-US" b="1" dirty="0">
                <a:solidFill>
                  <a:schemeClr val="tx1"/>
                </a:solidFill>
              </a:rPr>
              <a:t>　　　　　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</a:t>
            </a:r>
            <a:r>
              <a:rPr lang="ja-JP" altLang="en-US" b="1" dirty="0" smtClean="0"/>
              <a:t>℡</a:t>
            </a:r>
            <a:r>
              <a:rPr lang="ja-JP" altLang="en-US" b="1" dirty="0" smtClean="0"/>
              <a:t>：</a:t>
            </a:r>
            <a:endParaRPr lang="en-US" altLang="ja-JP" b="1" dirty="0" smtClean="0"/>
          </a:p>
          <a:p>
            <a:endParaRPr kumimoji="1" lang="en-US" altLang="ja-JP" sz="500" b="1" dirty="0"/>
          </a:p>
          <a:p>
            <a:r>
              <a:rPr lang="ja-JP" altLang="en-US" b="1" dirty="0" smtClean="0"/>
              <a:t>◎訪問看護ステーション名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（　　　</a:t>
            </a:r>
            <a:r>
              <a:rPr lang="ja-JP" altLang="en-US" b="1" dirty="0" smtClean="0">
                <a:solidFill>
                  <a:schemeClr val="tx1"/>
                </a:solidFill>
              </a:rPr>
              <a:t>　　　　　　　　</a:t>
            </a:r>
            <a:r>
              <a:rPr lang="ja-JP" altLang="en-US" b="1" dirty="0">
                <a:solidFill>
                  <a:schemeClr val="tx1"/>
                </a:solidFill>
              </a:rPr>
              <a:t>　　　　　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/>
              <a:t>　℡</a:t>
            </a:r>
            <a:r>
              <a:rPr lang="ja-JP" altLang="en-US" b="1" dirty="0"/>
              <a:t>：</a:t>
            </a:r>
            <a:endParaRPr kumimoji="1" lang="ja-JP" altLang="en-US" sz="1100" b="1" dirty="0"/>
          </a:p>
        </p:txBody>
      </p:sp>
      <p:sp>
        <p:nvSpPr>
          <p:cNvPr id="57" name="角丸四角形 56"/>
          <p:cNvSpPr/>
          <p:nvPr/>
        </p:nvSpPr>
        <p:spPr>
          <a:xfrm>
            <a:off x="2820819" y="2978370"/>
            <a:ext cx="3511549" cy="1044968"/>
          </a:xfrm>
          <a:prstGeom prst="roundRect">
            <a:avLst>
              <a:gd name="adj" fmla="val 4514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chemeClr val="tx1"/>
                </a:solidFill>
              </a:rPr>
              <a:t>□かかりつけ医・訪問看護等への状態連絡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□外部バッテリーの電源、 自家発電機の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r>
              <a:rPr lang="ja-JP" altLang="en-US" sz="1400" b="1" dirty="0">
                <a:solidFill>
                  <a:schemeClr val="tx1"/>
                </a:solidFill>
              </a:rPr>
              <a:t>　燃料確保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71" name="下矢印 70"/>
          <p:cNvSpPr/>
          <p:nvPr/>
        </p:nvSpPr>
        <p:spPr>
          <a:xfrm>
            <a:off x="2267559" y="4042424"/>
            <a:ext cx="319690" cy="73492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04704" y="4157634"/>
            <a:ext cx="1223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あり</a:t>
            </a:r>
            <a:endParaRPr kumimoji="1" lang="ja-JP" altLang="en-US" sz="1400" b="1" dirty="0"/>
          </a:p>
        </p:txBody>
      </p:sp>
      <p:sp>
        <p:nvSpPr>
          <p:cNvPr id="30" name="下矢印 29"/>
          <p:cNvSpPr/>
          <p:nvPr/>
        </p:nvSpPr>
        <p:spPr>
          <a:xfrm rot="10800000">
            <a:off x="4787899" y="4054701"/>
            <a:ext cx="340152" cy="7969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5" name="角丸四角形 34"/>
          <p:cNvSpPr/>
          <p:nvPr/>
        </p:nvSpPr>
        <p:spPr>
          <a:xfrm>
            <a:off x="171450" y="4885741"/>
            <a:ext cx="1962143" cy="1605304"/>
          </a:xfrm>
          <a:prstGeom prst="roundRect">
            <a:avLst>
              <a:gd name="adj" fmla="val 4057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400" b="1" dirty="0">
                <a:solidFill>
                  <a:schemeClr val="tx1"/>
                </a:solidFill>
              </a:rPr>
              <a:t>★在宅で様子を見る</a:t>
            </a:r>
            <a:endParaRPr lang="en-US" altLang="ja-JP" sz="800" b="1" dirty="0">
              <a:solidFill>
                <a:schemeClr val="tx1"/>
              </a:solidFill>
            </a:endParaRPr>
          </a:p>
          <a:p>
            <a:pPr algn="ctr">
              <a:lnSpc>
                <a:spcPts val="1300"/>
              </a:lnSpc>
            </a:pPr>
            <a:endParaRPr lang="en-US" altLang="ja-JP" sz="800" b="1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□</a:t>
            </a:r>
            <a:r>
              <a:rPr kumimoji="1" lang="ja-JP" altLang="en-US" sz="1400" dirty="0">
                <a:solidFill>
                  <a:schemeClr val="tx1"/>
                </a:solidFill>
              </a:rPr>
              <a:t>ラジオ等災害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情報に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耳</a:t>
            </a:r>
            <a:r>
              <a:rPr kumimoji="1" lang="ja-JP" altLang="en-US" sz="1400" dirty="0">
                <a:solidFill>
                  <a:schemeClr val="tx1"/>
                </a:solidFill>
              </a:rPr>
              <a:t>を傾け、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今後の被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害</a:t>
            </a:r>
            <a:r>
              <a:rPr kumimoji="1" lang="ja-JP" altLang="en-US" sz="1400" dirty="0">
                <a:solidFill>
                  <a:schemeClr val="tx1"/>
                </a:solidFill>
              </a:rPr>
              <a:t>がないか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確認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□</a:t>
            </a:r>
            <a:r>
              <a:rPr lang="ja-JP" altLang="en-US" sz="1400" dirty="0">
                <a:solidFill>
                  <a:schemeClr val="tx1"/>
                </a:solidFill>
              </a:rPr>
              <a:t>必要に応じて</a:t>
            </a:r>
            <a:r>
              <a:rPr lang="ja-JP" altLang="en-US" sz="1400" dirty="0" smtClean="0">
                <a:solidFill>
                  <a:schemeClr val="tx1"/>
                </a:solidFill>
              </a:rPr>
              <a:t>支援者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 に</a:t>
            </a:r>
            <a:r>
              <a:rPr lang="ja-JP" altLang="en-US" sz="1400" dirty="0">
                <a:solidFill>
                  <a:schemeClr val="tx1"/>
                </a:solidFill>
              </a:rPr>
              <a:t>連絡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8131" y="8766318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７</a:t>
            </a:r>
            <a:endParaRPr kumimoji="1"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2400300" y="6028315"/>
            <a:ext cx="4227314" cy="262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送配電コールセンター</a:t>
            </a:r>
            <a:r>
              <a:rPr lang="en-US" altLang="ja-JP" sz="1100" dirty="0" smtClean="0">
                <a:solidFill>
                  <a:schemeClr val="tx1"/>
                </a:solidFill>
              </a:rPr>
              <a:t>0800-777-9429</a:t>
            </a:r>
            <a:r>
              <a:rPr lang="ja-JP" altLang="en-US" sz="1100" dirty="0" smtClean="0">
                <a:solidFill>
                  <a:schemeClr val="tx1"/>
                </a:solidFill>
              </a:rPr>
              <a:t>　大分配電事業所</a:t>
            </a:r>
            <a:r>
              <a:rPr lang="en-US" altLang="ja-JP" sz="1100" dirty="0" smtClean="0">
                <a:solidFill>
                  <a:schemeClr val="tx1"/>
                </a:solidFill>
              </a:rPr>
              <a:t>097-536-4150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40307" y="438053"/>
            <a:ext cx="6125746" cy="8149894"/>
          </a:xfrm>
          <a:prstGeom prst="roundRect">
            <a:avLst>
              <a:gd name="adj" fmla="val 33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78707" y="68721"/>
            <a:ext cx="135801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　　メ　モ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BF8F94-CDE6-497E-A4CF-85FB9CBF7896}"/>
              </a:ext>
            </a:extLst>
          </p:cNvPr>
          <p:cNvSpPr txBox="1"/>
          <p:nvPr/>
        </p:nvSpPr>
        <p:spPr>
          <a:xfrm>
            <a:off x="578644" y="484221"/>
            <a:ext cx="580047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避難場所や連絡方法等、家族や支援者と話し合ったことを書き留めましょう。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78131" y="8766318"/>
            <a:ext cx="40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８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84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5B214B-2827-417F-AAD3-0B36C4717410}" vid="{F3177F42-1D9E-41C0-878D-79D5328287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734</Words>
  <Application>Microsoft Office PowerPoint</Application>
  <PresentationFormat>画面に合わせる (4:3)</PresentationFormat>
  <Paragraphs>409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ＤＦ平成明朝体W7</vt:lpstr>
      <vt:lpstr>HGS創英角ﾎﾟｯﾌﾟ体</vt:lpstr>
      <vt:lpstr>HG丸ｺﾞｼｯｸM-PRO</vt:lpstr>
      <vt:lpstr>ＭＳ Ｐゴシック</vt:lpstr>
      <vt:lpstr>ＭＳ ゴシック</vt:lpstr>
      <vt:lpstr>Arial</vt:lpstr>
      <vt:lpstr>Calibri</vt:lpstr>
      <vt:lpstr>Cambria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人工呼吸器 を利用している方</vt:lpstr>
      <vt:lpstr>酸素濃縮器 を利用している方</vt:lpstr>
      <vt:lpstr>吸引器 を利用している方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　友香里</dc:creator>
  <cp:lastModifiedBy>大分市</cp:lastModifiedBy>
  <cp:revision>38</cp:revision>
  <cp:lastPrinted>2022-02-18T01:16:11Z</cp:lastPrinted>
  <dcterms:modified xsi:type="dcterms:W3CDTF">2022-02-25T01:35:10Z</dcterms:modified>
</cp:coreProperties>
</file>