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7" r:id="rId2"/>
    <p:sldId id="262" r:id="rId3"/>
  </p:sldIdLst>
  <p:sldSz cx="6858000" cy="9906000" type="A4"/>
  <p:notesSz cx="6737350" cy="98694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大分市" initials="l" lastIdx="1" clrIdx="0">
    <p:extLst>
      <p:ext uri="{19B8F6BF-5375-455C-9EA6-DF929625EA0E}">
        <p15:presenceInfo xmlns:p15="http://schemas.microsoft.com/office/powerpoint/2012/main" userId="大分市"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4472C4"/>
    <a:srgbClr val="008A3E"/>
    <a:srgbClr val="FFFF9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280" autoAdjust="0"/>
  </p:normalViewPr>
  <p:slideViewPr>
    <p:cSldViewPr>
      <p:cViewPr varScale="1">
        <p:scale>
          <a:sx n="70" d="100"/>
          <a:sy n="70" d="100"/>
        </p:scale>
        <p:origin x="2658" y="7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19309" cy="494972"/>
          </a:xfrm>
          <a:prstGeom prst="rect">
            <a:avLst/>
          </a:prstGeom>
        </p:spPr>
        <p:txBody>
          <a:bodyPr vert="horz" lIns="90656" tIns="45328" rIns="90656" bIns="4532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6473" y="0"/>
            <a:ext cx="2919309" cy="494972"/>
          </a:xfrm>
          <a:prstGeom prst="rect">
            <a:avLst/>
          </a:prstGeom>
        </p:spPr>
        <p:txBody>
          <a:bodyPr vert="horz" lIns="90656" tIns="45328" rIns="90656" bIns="45328" rtlCol="0"/>
          <a:lstStyle>
            <a:lvl1pPr algn="r">
              <a:defRPr sz="1200"/>
            </a:lvl1pPr>
          </a:lstStyle>
          <a:p>
            <a:fld id="{A80F82FA-144B-45FD-936A-1DA83FA1A6CF}" type="datetimeFigureOut">
              <a:rPr kumimoji="1" lang="ja-JP" altLang="en-US" smtClean="0"/>
              <a:t>2026/7/2</a:t>
            </a:fld>
            <a:endParaRPr kumimoji="1" lang="ja-JP" altLang="en-US"/>
          </a:p>
        </p:txBody>
      </p:sp>
      <p:sp>
        <p:nvSpPr>
          <p:cNvPr id="4" name="スライド イメージ プレースホルダー 3"/>
          <p:cNvSpPr>
            <a:spLocks noGrp="1" noRot="1" noChangeAspect="1"/>
          </p:cNvSpPr>
          <p:nvPr>
            <p:ph type="sldImg" idx="2"/>
          </p:nvPr>
        </p:nvSpPr>
        <p:spPr>
          <a:xfrm>
            <a:off x="2216150" y="1233488"/>
            <a:ext cx="2305050" cy="3332162"/>
          </a:xfrm>
          <a:prstGeom prst="rect">
            <a:avLst/>
          </a:prstGeom>
          <a:noFill/>
          <a:ln w="12700">
            <a:solidFill>
              <a:prstClr val="black"/>
            </a:solidFill>
          </a:ln>
        </p:spPr>
        <p:txBody>
          <a:bodyPr vert="horz" lIns="90656" tIns="45328" rIns="90656" bIns="45328" rtlCol="0" anchor="ctr"/>
          <a:lstStyle/>
          <a:p>
            <a:endParaRPr lang="ja-JP" altLang="en-US"/>
          </a:p>
        </p:txBody>
      </p:sp>
      <p:sp>
        <p:nvSpPr>
          <p:cNvPr id="5" name="ノート プレースホルダー 4"/>
          <p:cNvSpPr>
            <a:spLocks noGrp="1"/>
          </p:cNvSpPr>
          <p:nvPr>
            <p:ph type="body" sz="quarter" idx="3"/>
          </p:nvPr>
        </p:nvSpPr>
        <p:spPr>
          <a:xfrm>
            <a:off x="674050" y="4749526"/>
            <a:ext cx="5389252" cy="3885687"/>
          </a:xfrm>
          <a:prstGeom prst="rect">
            <a:avLst/>
          </a:prstGeom>
        </p:spPr>
        <p:txBody>
          <a:bodyPr vert="horz" lIns="90656" tIns="45328" rIns="90656" bIns="453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4519"/>
            <a:ext cx="2919309" cy="494972"/>
          </a:xfrm>
          <a:prstGeom prst="rect">
            <a:avLst/>
          </a:prstGeom>
        </p:spPr>
        <p:txBody>
          <a:bodyPr vert="horz" lIns="90656" tIns="45328" rIns="90656" bIns="4532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6473" y="9374519"/>
            <a:ext cx="2919309" cy="494972"/>
          </a:xfrm>
          <a:prstGeom prst="rect">
            <a:avLst/>
          </a:prstGeom>
        </p:spPr>
        <p:txBody>
          <a:bodyPr vert="horz" lIns="90656" tIns="45328" rIns="90656" bIns="45328" rtlCol="0" anchor="b"/>
          <a:lstStyle>
            <a:lvl1pPr algn="r">
              <a:defRPr sz="1200"/>
            </a:lvl1pPr>
          </a:lstStyle>
          <a:p>
            <a:fld id="{BA81F33C-17D2-4501-9F9A-758255DE1D9E}" type="slidenum">
              <a:rPr kumimoji="1" lang="ja-JP" altLang="en-US" smtClean="0"/>
              <a:t>‹#›</a:t>
            </a:fld>
            <a:endParaRPr kumimoji="1" lang="ja-JP" altLang="en-US"/>
          </a:p>
        </p:txBody>
      </p:sp>
    </p:spTree>
    <p:extLst>
      <p:ext uri="{BB962C8B-B14F-4D97-AF65-F5344CB8AC3E}">
        <p14:creationId xmlns:p14="http://schemas.microsoft.com/office/powerpoint/2010/main" val="362101748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A81F33C-17D2-4501-9F9A-758255DE1D9E}" type="slidenum">
              <a:rPr kumimoji="1" lang="ja-JP" altLang="en-US" smtClean="0"/>
              <a:t>2</a:t>
            </a:fld>
            <a:endParaRPr kumimoji="1" lang="ja-JP" altLang="en-US"/>
          </a:p>
        </p:txBody>
      </p:sp>
    </p:spTree>
    <p:extLst>
      <p:ext uri="{BB962C8B-B14F-4D97-AF65-F5344CB8AC3E}">
        <p14:creationId xmlns:p14="http://schemas.microsoft.com/office/powerpoint/2010/main" val="1067421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660380" indent="0" algn="ctr">
              <a:buNone/>
              <a:defRPr>
                <a:solidFill>
                  <a:schemeClr val="tx1">
                    <a:tint val="75000"/>
                  </a:schemeClr>
                </a:solidFill>
              </a:defRPr>
            </a:lvl2pPr>
            <a:lvl3pPr marL="1320759" indent="0" algn="ctr">
              <a:buNone/>
              <a:defRPr>
                <a:solidFill>
                  <a:schemeClr val="tx1">
                    <a:tint val="75000"/>
                  </a:schemeClr>
                </a:solidFill>
              </a:defRPr>
            </a:lvl3pPr>
            <a:lvl4pPr marL="1981139" indent="0" algn="ctr">
              <a:buNone/>
              <a:defRPr>
                <a:solidFill>
                  <a:schemeClr val="tx1">
                    <a:tint val="75000"/>
                  </a:schemeClr>
                </a:solidFill>
              </a:defRPr>
            </a:lvl4pPr>
            <a:lvl5pPr marL="2641519" indent="0" algn="ctr">
              <a:buNone/>
              <a:defRPr>
                <a:solidFill>
                  <a:schemeClr val="tx1">
                    <a:tint val="75000"/>
                  </a:schemeClr>
                </a:solidFill>
              </a:defRPr>
            </a:lvl5pPr>
            <a:lvl6pPr marL="3301898" indent="0" algn="ctr">
              <a:buNone/>
              <a:defRPr>
                <a:solidFill>
                  <a:schemeClr val="tx1">
                    <a:tint val="75000"/>
                  </a:schemeClr>
                </a:solidFill>
              </a:defRPr>
            </a:lvl6pPr>
            <a:lvl7pPr marL="3962278" indent="0" algn="ctr">
              <a:buNone/>
              <a:defRPr>
                <a:solidFill>
                  <a:schemeClr val="tx1">
                    <a:tint val="75000"/>
                  </a:schemeClr>
                </a:solidFill>
              </a:defRPr>
            </a:lvl7pPr>
            <a:lvl8pPr marL="4622658" indent="0" algn="ctr">
              <a:buNone/>
              <a:defRPr>
                <a:solidFill>
                  <a:schemeClr val="tx1">
                    <a:tint val="75000"/>
                  </a:schemeClr>
                </a:solidFill>
              </a:defRPr>
            </a:lvl8pPr>
            <a:lvl9pPr marL="5283037"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372D545-8467-428C-B4B7-668AFE11EB3F}" type="datetimeFigureOut">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729154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372D545-8467-428C-B4B7-668AFE11EB3F}" type="datetimeFigureOut">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71439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700"/>
            <a:ext cx="1543050" cy="8452203"/>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342900" y="396700"/>
            <a:ext cx="4514850" cy="8452203"/>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372D545-8467-428C-B4B7-668AFE11EB3F}" type="datetimeFigureOut">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06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372D545-8467-428C-B4B7-668AFE11EB3F}" type="datetimeFigureOut">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428047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lstStyle>
            <a:lvl1pPr algn="l">
              <a:defRPr sz="5778"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4198586"/>
            <a:ext cx="5829300" cy="2166937"/>
          </a:xfrm>
        </p:spPr>
        <p:txBody>
          <a:bodyPr anchor="b"/>
          <a:lstStyle>
            <a:lvl1pPr marL="0" indent="0">
              <a:buNone/>
              <a:defRPr sz="2889">
                <a:solidFill>
                  <a:schemeClr val="tx1">
                    <a:tint val="75000"/>
                  </a:schemeClr>
                </a:solidFill>
              </a:defRPr>
            </a:lvl1pPr>
            <a:lvl2pPr marL="660380" indent="0">
              <a:buNone/>
              <a:defRPr sz="2600">
                <a:solidFill>
                  <a:schemeClr val="tx1">
                    <a:tint val="75000"/>
                  </a:schemeClr>
                </a:solidFill>
              </a:defRPr>
            </a:lvl2pPr>
            <a:lvl3pPr marL="1320759" indent="0">
              <a:buNone/>
              <a:defRPr sz="2311">
                <a:solidFill>
                  <a:schemeClr val="tx1">
                    <a:tint val="75000"/>
                  </a:schemeClr>
                </a:solidFill>
              </a:defRPr>
            </a:lvl3pPr>
            <a:lvl4pPr marL="1981139" indent="0">
              <a:buNone/>
              <a:defRPr sz="2022">
                <a:solidFill>
                  <a:schemeClr val="tx1">
                    <a:tint val="75000"/>
                  </a:schemeClr>
                </a:solidFill>
              </a:defRPr>
            </a:lvl4pPr>
            <a:lvl5pPr marL="2641519" indent="0">
              <a:buNone/>
              <a:defRPr sz="2022">
                <a:solidFill>
                  <a:schemeClr val="tx1">
                    <a:tint val="75000"/>
                  </a:schemeClr>
                </a:solidFill>
              </a:defRPr>
            </a:lvl5pPr>
            <a:lvl6pPr marL="3301898" indent="0">
              <a:buNone/>
              <a:defRPr sz="2022">
                <a:solidFill>
                  <a:schemeClr val="tx1">
                    <a:tint val="75000"/>
                  </a:schemeClr>
                </a:solidFill>
              </a:defRPr>
            </a:lvl6pPr>
            <a:lvl7pPr marL="3962278" indent="0">
              <a:buNone/>
              <a:defRPr sz="2022">
                <a:solidFill>
                  <a:schemeClr val="tx1">
                    <a:tint val="75000"/>
                  </a:schemeClr>
                </a:solidFill>
              </a:defRPr>
            </a:lvl7pPr>
            <a:lvl8pPr marL="4622658" indent="0">
              <a:buNone/>
              <a:defRPr sz="2022">
                <a:solidFill>
                  <a:schemeClr val="tx1">
                    <a:tint val="75000"/>
                  </a:schemeClr>
                </a:solidFill>
              </a:defRPr>
            </a:lvl8pPr>
            <a:lvl9pPr marL="5283037" indent="0">
              <a:buNone/>
              <a:defRPr sz="2022">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7372D545-8467-428C-B4B7-668AFE11EB3F}" type="datetimeFigureOut">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027989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342900" y="2311401"/>
            <a:ext cx="3028950" cy="6537502"/>
          </a:xfrm>
        </p:spPr>
        <p:txBody>
          <a:bodyPr/>
          <a:lstStyle>
            <a:lvl1pPr>
              <a:defRPr sz="4044"/>
            </a:lvl1pPr>
            <a:lvl2pPr>
              <a:defRPr sz="3467"/>
            </a:lvl2pPr>
            <a:lvl3pPr>
              <a:defRPr sz="2889"/>
            </a:lvl3pPr>
            <a:lvl4pPr>
              <a:defRPr sz="2600"/>
            </a:lvl4pPr>
            <a:lvl5pPr>
              <a:defRPr sz="2600"/>
            </a:lvl5pPr>
            <a:lvl6pPr>
              <a:defRPr sz="2600"/>
            </a:lvl6pPr>
            <a:lvl7pPr>
              <a:defRPr sz="2600"/>
            </a:lvl7pPr>
            <a:lvl8pPr>
              <a:defRPr sz="2600"/>
            </a:lvl8pPr>
            <a:lvl9pPr>
              <a:defRPr sz="2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86150" y="2311401"/>
            <a:ext cx="3028950" cy="6537502"/>
          </a:xfrm>
        </p:spPr>
        <p:txBody>
          <a:bodyPr/>
          <a:lstStyle>
            <a:lvl1pPr>
              <a:defRPr sz="4044"/>
            </a:lvl1pPr>
            <a:lvl2pPr>
              <a:defRPr sz="3467"/>
            </a:lvl2pPr>
            <a:lvl3pPr>
              <a:defRPr sz="2889"/>
            </a:lvl3pPr>
            <a:lvl4pPr>
              <a:defRPr sz="2600"/>
            </a:lvl4pPr>
            <a:lvl5pPr>
              <a:defRPr sz="2600"/>
            </a:lvl5pPr>
            <a:lvl6pPr>
              <a:defRPr sz="2600"/>
            </a:lvl6pPr>
            <a:lvl7pPr>
              <a:defRPr sz="2600"/>
            </a:lvl7pPr>
            <a:lvl8pPr>
              <a:defRPr sz="2600"/>
            </a:lvl8pPr>
            <a:lvl9pPr>
              <a:defRPr sz="2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7372D545-8467-428C-B4B7-668AFE11EB3F}" type="datetimeFigureOut">
              <a:rPr kumimoji="1" lang="ja-JP" altLang="en-US" smtClean="0"/>
              <a:t>2026/7/2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258555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217385"/>
            <a:ext cx="3030141" cy="924101"/>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3141486"/>
            <a:ext cx="3030141" cy="5707416"/>
          </a:xfrm>
        </p:spPr>
        <p:txBody>
          <a:bodyPr/>
          <a:lstStyle>
            <a:lvl1pPr>
              <a:defRPr sz="3467"/>
            </a:lvl1pPr>
            <a:lvl2pPr>
              <a:defRPr sz="2889"/>
            </a:lvl2pPr>
            <a:lvl3pPr>
              <a:defRPr sz="2600"/>
            </a:lvl3pPr>
            <a:lvl4pPr>
              <a:defRPr sz="2311"/>
            </a:lvl4pPr>
            <a:lvl5pPr>
              <a:defRPr sz="2311"/>
            </a:lvl5pPr>
            <a:lvl6pPr>
              <a:defRPr sz="2311"/>
            </a:lvl6pPr>
            <a:lvl7pPr>
              <a:defRPr sz="2311"/>
            </a:lvl7pPr>
            <a:lvl8pPr>
              <a:defRPr sz="2311"/>
            </a:lvl8pPr>
            <a:lvl9pPr>
              <a:defRPr sz="2311"/>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69" y="2217385"/>
            <a:ext cx="3031331" cy="924101"/>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69" y="3141486"/>
            <a:ext cx="3031331" cy="5707416"/>
          </a:xfrm>
        </p:spPr>
        <p:txBody>
          <a:bodyPr/>
          <a:lstStyle>
            <a:lvl1pPr>
              <a:defRPr sz="3467"/>
            </a:lvl1pPr>
            <a:lvl2pPr>
              <a:defRPr sz="2889"/>
            </a:lvl2pPr>
            <a:lvl3pPr>
              <a:defRPr sz="2600"/>
            </a:lvl3pPr>
            <a:lvl4pPr>
              <a:defRPr sz="2311"/>
            </a:lvl4pPr>
            <a:lvl5pPr>
              <a:defRPr sz="2311"/>
            </a:lvl5pPr>
            <a:lvl6pPr>
              <a:defRPr sz="2311"/>
            </a:lvl6pPr>
            <a:lvl7pPr>
              <a:defRPr sz="2311"/>
            </a:lvl7pPr>
            <a:lvl8pPr>
              <a:defRPr sz="2311"/>
            </a:lvl8pPr>
            <a:lvl9pPr>
              <a:defRPr sz="2311"/>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372D545-8467-428C-B4B7-668AFE11EB3F}" type="datetimeFigureOut">
              <a:rPr kumimoji="1" lang="ja-JP" altLang="en-US" smtClean="0"/>
              <a:t>2026/7/2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79646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372D545-8467-428C-B4B7-668AFE11EB3F}" type="datetimeFigureOut">
              <a:rPr kumimoji="1" lang="ja-JP" altLang="en-US" smtClean="0"/>
              <a:t>2026/7/2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75793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372D545-8467-428C-B4B7-668AFE11EB3F}" type="datetimeFigureOut">
              <a:rPr kumimoji="1" lang="ja-JP" altLang="en-US" smtClean="0"/>
              <a:t>2026/7/2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834724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889"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7" y="394406"/>
            <a:ext cx="3833813" cy="8454497"/>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0" y="2072923"/>
            <a:ext cx="2256235" cy="6775980"/>
          </a:xfrm>
        </p:spPr>
        <p:txBody>
          <a:bodyPr/>
          <a:lstStyle>
            <a:lvl1pPr marL="0" indent="0">
              <a:buNone/>
              <a:defRPr sz="2022"/>
            </a:lvl1pPr>
            <a:lvl2pPr marL="660380" indent="0">
              <a:buNone/>
              <a:defRPr sz="1733"/>
            </a:lvl2pPr>
            <a:lvl3pPr marL="1320759" indent="0">
              <a:buNone/>
              <a:defRPr sz="1444"/>
            </a:lvl3pPr>
            <a:lvl4pPr marL="1981139" indent="0">
              <a:buNone/>
              <a:defRPr sz="1300"/>
            </a:lvl4pPr>
            <a:lvl5pPr marL="2641519" indent="0">
              <a:buNone/>
              <a:defRPr sz="1300"/>
            </a:lvl5pPr>
            <a:lvl6pPr marL="3301898" indent="0">
              <a:buNone/>
              <a:defRPr sz="1300"/>
            </a:lvl6pPr>
            <a:lvl7pPr marL="3962278" indent="0">
              <a:buNone/>
              <a:defRPr sz="1300"/>
            </a:lvl7pPr>
            <a:lvl8pPr marL="4622658" indent="0">
              <a:buNone/>
              <a:defRPr sz="1300"/>
            </a:lvl8pPr>
            <a:lvl9pPr marL="5283037" indent="0">
              <a:buNone/>
              <a:defRPr sz="13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372D545-8467-428C-B4B7-668AFE11EB3F}" type="datetimeFigureOut">
              <a:rPr kumimoji="1" lang="ja-JP" altLang="en-US" smtClean="0"/>
              <a:t>2026/7/2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26694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889"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85119"/>
            <a:ext cx="4114800" cy="5943600"/>
          </a:xfrm>
        </p:spPr>
        <p:txBody>
          <a:bodyPr/>
          <a:lstStyle>
            <a:lvl1pPr marL="0" indent="0">
              <a:buNone/>
              <a:defRPr sz="4622"/>
            </a:lvl1pPr>
            <a:lvl2pPr marL="660380" indent="0">
              <a:buNone/>
              <a:defRPr sz="4044"/>
            </a:lvl2pPr>
            <a:lvl3pPr marL="1320759" indent="0">
              <a:buNone/>
              <a:defRPr sz="3467"/>
            </a:lvl3pPr>
            <a:lvl4pPr marL="1981139" indent="0">
              <a:buNone/>
              <a:defRPr sz="2889"/>
            </a:lvl4pPr>
            <a:lvl5pPr marL="2641519" indent="0">
              <a:buNone/>
              <a:defRPr sz="2889"/>
            </a:lvl5pPr>
            <a:lvl6pPr marL="3301898" indent="0">
              <a:buNone/>
              <a:defRPr sz="2889"/>
            </a:lvl6pPr>
            <a:lvl7pPr marL="3962278" indent="0">
              <a:buNone/>
              <a:defRPr sz="2889"/>
            </a:lvl7pPr>
            <a:lvl8pPr marL="4622658" indent="0">
              <a:buNone/>
              <a:defRPr sz="2889"/>
            </a:lvl8pPr>
            <a:lvl9pPr marL="5283037" indent="0">
              <a:buNone/>
              <a:defRPr sz="2889"/>
            </a:lvl9pPr>
          </a:lstStyle>
          <a:p>
            <a:r>
              <a:rPr kumimoji="1" lang="ja-JP" altLang="en-US"/>
              <a:t>図を追加</a:t>
            </a:r>
          </a:p>
        </p:txBody>
      </p:sp>
      <p:sp>
        <p:nvSpPr>
          <p:cNvPr id="4" name="テキスト プレースホルダー 3"/>
          <p:cNvSpPr>
            <a:spLocks noGrp="1"/>
          </p:cNvSpPr>
          <p:nvPr>
            <p:ph type="body" sz="half" idx="2"/>
          </p:nvPr>
        </p:nvSpPr>
        <p:spPr>
          <a:xfrm>
            <a:off x="1344216" y="7752822"/>
            <a:ext cx="4114800" cy="1162578"/>
          </a:xfrm>
        </p:spPr>
        <p:txBody>
          <a:bodyPr/>
          <a:lstStyle>
            <a:lvl1pPr marL="0" indent="0">
              <a:buNone/>
              <a:defRPr sz="2022"/>
            </a:lvl1pPr>
            <a:lvl2pPr marL="660380" indent="0">
              <a:buNone/>
              <a:defRPr sz="1733"/>
            </a:lvl2pPr>
            <a:lvl3pPr marL="1320759" indent="0">
              <a:buNone/>
              <a:defRPr sz="1444"/>
            </a:lvl3pPr>
            <a:lvl4pPr marL="1981139" indent="0">
              <a:buNone/>
              <a:defRPr sz="1300"/>
            </a:lvl4pPr>
            <a:lvl5pPr marL="2641519" indent="0">
              <a:buNone/>
              <a:defRPr sz="1300"/>
            </a:lvl5pPr>
            <a:lvl6pPr marL="3301898" indent="0">
              <a:buNone/>
              <a:defRPr sz="1300"/>
            </a:lvl6pPr>
            <a:lvl7pPr marL="3962278" indent="0">
              <a:buNone/>
              <a:defRPr sz="1300"/>
            </a:lvl7pPr>
            <a:lvl8pPr marL="4622658" indent="0">
              <a:buNone/>
              <a:defRPr sz="1300"/>
            </a:lvl8pPr>
            <a:lvl9pPr marL="5283037" indent="0">
              <a:buNone/>
              <a:defRPr sz="13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372D545-8467-428C-B4B7-668AFE11EB3F}" type="datetimeFigureOut">
              <a:rPr kumimoji="1" lang="ja-JP" altLang="en-US" smtClean="0"/>
              <a:t>2026/7/2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5282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733">
                <a:solidFill>
                  <a:schemeClr val="tx1">
                    <a:tint val="75000"/>
                  </a:schemeClr>
                </a:solidFill>
              </a:defRPr>
            </a:lvl1pPr>
          </a:lstStyle>
          <a:p>
            <a:fld id="{7372D545-8467-428C-B4B7-668AFE11EB3F}" type="datetimeFigureOut">
              <a:rPr kumimoji="1" lang="ja-JP" altLang="en-US" smtClean="0"/>
              <a:t>2026/7/2</a:t>
            </a:fld>
            <a:endParaRPr kumimoji="1" lang="ja-JP" altLang="en-US"/>
          </a:p>
        </p:txBody>
      </p:sp>
      <p:sp>
        <p:nvSpPr>
          <p:cNvPr id="5" name="フッター プレースホルダー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733">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733">
                <a:solidFill>
                  <a:schemeClr val="tx1">
                    <a:tint val="75000"/>
                  </a:schemeClr>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88510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320759" rtl="0" eaLnBrk="1" latinLnBrk="0" hangingPunct="1">
        <a:spcBef>
          <a:spcPct val="0"/>
        </a:spcBef>
        <a:buNone/>
        <a:defRPr kumimoji="1" sz="6355" kern="1200">
          <a:solidFill>
            <a:schemeClr val="tx1"/>
          </a:solidFill>
          <a:latin typeface="+mj-lt"/>
          <a:ea typeface="+mj-ea"/>
          <a:cs typeface="+mj-cs"/>
        </a:defRPr>
      </a:lvl1pPr>
    </p:titleStyle>
    <p:bodyStyle>
      <a:lvl1pPr marL="495285" indent="-495285" algn="l" defTabSz="1320759" rtl="0" eaLnBrk="1" latinLnBrk="0" hangingPunct="1">
        <a:spcBef>
          <a:spcPct val="20000"/>
        </a:spcBef>
        <a:buFont typeface="Arial" pitchFamily="34" charset="0"/>
        <a:buChar char="•"/>
        <a:defRPr kumimoji="1" sz="4622" kern="1200">
          <a:solidFill>
            <a:schemeClr val="tx1"/>
          </a:solidFill>
          <a:latin typeface="+mn-lt"/>
          <a:ea typeface="+mn-ea"/>
          <a:cs typeface="+mn-cs"/>
        </a:defRPr>
      </a:lvl1pPr>
      <a:lvl2pPr marL="1073117" indent="-412737" algn="l" defTabSz="1320759" rtl="0" eaLnBrk="1" latinLnBrk="0" hangingPunct="1">
        <a:spcBef>
          <a:spcPct val="20000"/>
        </a:spcBef>
        <a:buFont typeface="Arial" pitchFamily="34" charset="0"/>
        <a:buChar char="–"/>
        <a:defRPr kumimoji="1" sz="4044" kern="1200">
          <a:solidFill>
            <a:schemeClr val="tx1"/>
          </a:solidFill>
          <a:latin typeface="+mn-lt"/>
          <a:ea typeface="+mn-ea"/>
          <a:cs typeface="+mn-cs"/>
        </a:defRPr>
      </a:lvl2pPr>
      <a:lvl3pPr marL="1650949" indent="-330190" algn="l" defTabSz="1320759" rtl="0" eaLnBrk="1" latinLnBrk="0" hangingPunct="1">
        <a:spcBef>
          <a:spcPct val="20000"/>
        </a:spcBef>
        <a:buFont typeface="Arial" pitchFamily="34" charset="0"/>
        <a:buChar char="•"/>
        <a:defRPr kumimoji="1" sz="3467" kern="1200">
          <a:solidFill>
            <a:schemeClr val="tx1"/>
          </a:solidFill>
          <a:latin typeface="+mn-lt"/>
          <a:ea typeface="+mn-ea"/>
          <a:cs typeface="+mn-cs"/>
        </a:defRPr>
      </a:lvl3pPr>
      <a:lvl4pPr marL="2311329" indent="-330190" algn="l" defTabSz="1320759" rtl="0" eaLnBrk="1" latinLnBrk="0" hangingPunct="1">
        <a:spcBef>
          <a:spcPct val="20000"/>
        </a:spcBef>
        <a:buFont typeface="Arial" pitchFamily="34" charset="0"/>
        <a:buChar char="–"/>
        <a:defRPr kumimoji="1" sz="2889" kern="1200">
          <a:solidFill>
            <a:schemeClr val="tx1"/>
          </a:solidFill>
          <a:latin typeface="+mn-lt"/>
          <a:ea typeface="+mn-ea"/>
          <a:cs typeface="+mn-cs"/>
        </a:defRPr>
      </a:lvl4pPr>
      <a:lvl5pPr marL="2971709" indent="-330190" algn="l" defTabSz="1320759" rtl="0" eaLnBrk="1" latinLnBrk="0" hangingPunct="1">
        <a:spcBef>
          <a:spcPct val="20000"/>
        </a:spcBef>
        <a:buFont typeface="Arial" pitchFamily="34" charset="0"/>
        <a:buChar char="»"/>
        <a:defRPr kumimoji="1" sz="2889" kern="1200">
          <a:solidFill>
            <a:schemeClr val="tx1"/>
          </a:solidFill>
          <a:latin typeface="+mn-lt"/>
          <a:ea typeface="+mn-ea"/>
          <a:cs typeface="+mn-cs"/>
        </a:defRPr>
      </a:lvl5pPr>
      <a:lvl6pPr marL="3632088" indent="-330190" algn="l" defTabSz="1320759" rtl="0" eaLnBrk="1" latinLnBrk="0" hangingPunct="1">
        <a:spcBef>
          <a:spcPct val="20000"/>
        </a:spcBef>
        <a:buFont typeface="Arial" pitchFamily="34" charset="0"/>
        <a:buChar char="•"/>
        <a:defRPr kumimoji="1" sz="2889" kern="1200">
          <a:solidFill>
            <a:schemeClr val="tx1"/>
          </a:solidFill>
          <a:latin typeface="+mn-lt"/>
          <a:ea typeface="+mn-ea"/>
          <a:cs typeface="+mn-cs"/>
        </a:defRPr>
      </a:lvl6pPr>
      <a:lvl7pPr marL="4292468" indent="-330190" algn="l" defTabSz="1320759" rtl="0" eaLnBrk="1" latinLnBrk="0" hangingPunct="1">
        <a:spcBef>
          <a:spcPct val="20000"/>
        </a:spcBef>
        <a:buFont typeface="Arial" pitchFamily="34" charset="0"/>
        <a:buChar char="•"/>
        <a:defRPr kumimoji="1" sz="2889" kern="1200">
          <a:solidFill>
            <a:schemeClr val="tx1"/>
          </a:solidFill>
          <a:latin typeface="+mn-lt"/>
          <a:ea typeface="+mn-ea"/>
          <a:cs typeface="+mn-cs"/>
        </a:defRPr>
      </a:lvl7pPr>
      <a:lvl8pPr marL="4952848" indent="-330190" algn="l" defTabSz="1320759" rtl="0" eaLnBrk="1" latinLnBrk="0" hangingPunct="1">
        <a:spcBef>
          <a:spcPct val="20000"/>
        </a:spcBef>
        <a:buFont typeface="Arial" pitchFamily="34" charset="0"/>
        <a:buChar char="•"/>
        <a:defRPr kumimoji="1" sz="2889" kern="1200">
          <a:solidFill>
            <a:schemeClr val="tx1"/>
          </a:solidFill>
          <a:latin typeface="+mn-lt"/>
          <a:ea typeface="+mn-ea"/>
          <a:cs typeface="+mn-cs"/>
        </a:defRPr>
      </a:lvl8pPr>
      <a:lvl9pPr marL="5613227" indent="-330190" algn="l" defTabSz="1320759" rtl="0" eaLnBrk="1" latinLnBrk="0" hangingPunct="1">
        <a:spcBef>
          <a:spcPct val="20000"/>
        </a:spcBef>
        <a:buFont typeface="Arial" pitchFamily="34" charset="0"/>
        <a:buChar char="•"/>
        <a:defRPr kumimoji="1" sz="2889" kern="1200">
          <a:solidFill>
            <a:schemeClr val="tx1"/>
          </a:solidFill>
          <a:latin typeface="+mn-lt"/>
          <a:ea typeface="+mn-ea"/>
          <a:cs typeface="+mn-cs"/>
        </a:defRPr>
      </a:lvl9pPr>
    </p:bodyStyle>
    <p:otherStyle>
      <a:defPPr>
        <a:defRPr lang="ja-JP"/>
      </a:defPPr>
      <a:lvl1pPr marL="0" algn="l" defTabSz="1320759" rtl="0" eaLnBrk="1" latinLnBrk="0" hangingPunct="1">
        <a:defRPr kumimoji="1" sz="2600" kern="1200">
          <a:solidFill>
            <a:schemeClr val="tx1"/>
          </a:solidFill>
          <a:latin typeface="+mn-lt"/>
          <a:ea typeface="+mn-ea"/>
          <a:cs typeface="+mn-cs"/>
        </a:defRPr>
      </a:lvl1pPr>
      <a:lvl2pPr marL="660380" algn="l" defTabSz="1320759" rtl="0" eaLnBrk="1" latinLnBrk="0" hangingPunct="1">
        <a:defRPr kumimoji="1" sz="2600" kern="1200">
          <a:solidFill>
            <a:schemeClr val="tx1"/>
          </a:solidFill>
          <a:latin typeface="+mn-lt"/>
          <a:ea typeface="+mn-ea"/>
          <a:cs typeface="+mn-cs"/>
        </a:defRPr>
      </a:lvl2pPr>
      <a:lvl3pPr marL="1320759" algn="l" defTabSz="1320759" rtl="0" eaLnBrk="1" latinLnBrk="0" hangingPunct="1">
        <a:defRPr kumimoji="1" sz="2600" kern="1200">
          <a:solidFill>
            <a:schemeClr val="tx1"/>
          </a:solidFill>
          <a:latin typeface="+mn-lt"/>
          <a:ea typeface="+mn-ea"/>
          <a:cs typeface="+mn-cs"/>
        </a:defRPr>
      </a:lvl3pPr>
      <a:lvl4pPr marL="1981139" algn="l" defTabSz="1320759" rtl="0" eaLnBrk="1" latinLnBrk="0" hangingPunct="1">
        <a:defRPr kumimoji="1" sz="2600" kern="1200">
          <a:solidFill>
            <a:schemeClr val="tx1"/>
          </a:solidFill>
          <a:latin typeface="+mn-lt"/>
          <a:ea typeface="+mn-ea"/>
          <a:cs typeface="+mn-cs"/>
        </a:defRPr>
      </a:lvl4pPr>
      <a:lvl5pPr marL="2641519" algn="l" defTabSz="1320759" rtl="0" eaLnBrk="1" latinLnBrk="0" hangingPunct="1">
        <a:defRPr kumimoji="1" sz="2600" kern="1200">
          <a:solidFill>
            <a:schemeClr val="tx1"/>
          </a:solidFill>
          <a:latin typeface="+mn-lt"/>
          <a:ea typeface="+mn-ea"/>
          <a:cs typeface="+mn-cs"/>
        </a:defRPr>
      </a:lvl5pPr>
      <a:lvl6pPr marL="3301898" algn="l" defTabSz="1320759" rtl="0" eaLnBrk="1" latinLnBrk="0" hangingPunct="1">
        <a:defRPr kumimoji="1" sz="2600" kern="1200">
          <a:solidFill>
            <a:schemeClr val="tx1"/>
          </a:solidFill>
          <a:latin typeface="+mn-lt"/>
          <a:ea typeface="+mn-ea"/>
          <a:cs typeface="+mn-cs"/>
        </a:defRPr>
      </a:lvl6pPr>
      <a:lvl7pPr marL="3962278" algn="l" defTabSz="1320759" rtl="0" eaLnBrk="1" latinLnBrk="0" hangingPunct="1">
        <a:defRPr kumimoji="1" sz="2600" kern="1200">
          <a:solidFill>
            <a:schemeClr val="tx1"/>
          </a:solidFill>
          <a:latin typeface="+mn-lt"/>
          <a:ea typeface="+mn-ea"/>
          <a:cs typeface="+mn-cs"/>
        </a:defRPr>
      </a:lvl7pPr>
      <a:lvl8pPr marL="4622658" algn="l" defTabSz="1320759" rtl="0" eaLnBrk="1" latinLnBrk="0" hangingPunct="1">
        <a:defRPr kumimoji="1" sz="2600" kern="1200">
          <a:solidFill>
            <a:schemeClr val="tx1"/>
          </a:solidFill>
          <a:latin typeface="+mn-lt"/>
          <a:ea typeface="+mn-ea"/>
          <a:cs typeface="+mn-cs"/>
        </a:defRPr>
      </a:lvl8pPr>
      <a:lvl9pPr marL="5283037" algn="l" defTabSz="1320759" rtl="0" eaLnBrk="1" latinLnBrk="0" hangingPunct="1">
        <a:defRPr kumimoji="1"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260871" y="64075"/>
            <a:ext cx="4860634" cy="338554"/>
          </a:xfrm>
          <a:prstGeom prst="rect">
            <a:avLst/>
          </a:prstGeom>
          <a:noFill/>
        </p:spPr>
        <p:txBody>
          <a:bodyPr wrap="square" rtlCol="0">
            <a:spAutoFit/>
          </a:bodyPr>
          <a:lstStyle/>
          <a:p>
            <a:r>
              <a:rPr kumimoji="1" lang="ja-JP" altLang="en-US" sz="1600" dirty="0">
                <a:latin typeface="メイリオ" panose="020B0604030504040204" pitchFamily="50" charset="-128"/>
                <a:ea typeface="メイリオ" panose="020B0604030504040204" pitchFamily="50" charset="-128"/>
              </a:rPr>
              <a:t>生活にお悩みの皆さまへ</a:t>
            </a:r>
          </a:p>
        </p:txBody>
      </p:sp>
      <p:sp>
        <p:nvSpPr>
          <p:cNvPr id="30" name="テキスト ボックス 29">
            <a:extLst>
              <a:ext uri="{FF2B5EF4-FFF2-40B4-BE49-F238E27FC236}">
                <a16:creationId xmlns:a16="http://schemas.microsoft.com/office/drawing/2014/main" id="{889AEDE1-1635-4CDF-892F-740A486067A8}"/>
              </a:ext>
            </a:extLst>
          </p:cNvPr>
          <p:cNvSpPr txBox="1"/>
          <p:nvPr/>
        </p:nvSpPr>
        <p:spPr>
          <a:xfrm>
            <a:off x="233876" y="389524"/>
            <a:ext cx="6392822" cy="461665"/>
          </a:xfrm>
          <a:prstGeom prst="rect">
            <a:avLst/>
          </a:prstGeom>
          <a:solidFill>
            <a:schemeClr val="accent1">
              <a:lumMod val="20000"/>
              <a:lumOff val="80000"/>
            </a:schemeClr>
          </a:solidFill>
          <a:effectLst>
            <a:softEdge rad="31750"/>
          </a:effectLst>
        </p:spPr>
        <p:txBody>
          <a:bodyPr wrap="square" rtlCol="0">
            <a:spAutoFit/>
          </a:bodyPr>
          <a:lstStyle/>
          <a:p>
            <a:pPr algn="ctr"/>
            <a:r>
              <a:rPr lang="ja-JP" altLang="en-US" sz="2400" b="1" dirty="0">
                <a:solidFill>
                  <a:srgbClr val="002060"/>
                </a:solidFill>
                <a:latin typeface="ＤＨＰ特太ゴシック体" panose="020B0500000000000000" pitchFamily="50" charset="-128"/>
                <a:ea typeface="ＤＨＰ特太ゴシック体" panose="020B0500000000000000" pitchFamily="50" charset="-128"/>
              </a:rPr>
              <a:t>住居確保給付金（家賃補助分）のご案内</a:t>
            </a:r>
          </a:p>
        </p:txBody>
      </p:sp>
      <p:sp>
        <p:nvSpPr>
          <p:cNvPr id="33" name="テキスト ボックス 32">
            <a:extLst>
              <a:ext uri="{FF2B5EF4-FFF2-40B4-BE49-F238E27FC236}">
                <a16:creationId xmlns:a16="http://schemas.microsoft.com/office/drawing/2014/main" id="{812AFC92-80E9-49F3-87EC-8A73BFBE2BB8}"/>
              </a:ext>
            </a:extLst>
          </p:cNvPr>
          <p:cNvSpPr txBox="1"/>
          <p:nvPr/>
        </p:nvSpPr>
        <p:spPr>
          <a:xfrm>
            <a:off x="140170" y="800673"/>
            <a:ext cx="6668067" cy="2015936"/>
          </a:xfrm>
          <a:prstGeom prst="rect">
            <a:avLst/>
          </a:prstGeom>
          <a:noFill/>
        </p:spPr>
        <p:txBody>
          <a:bodyPr wrap="square" rtlCol="0">
            <a:spAutoFit/>
          </a:bodyPr>
          <a:lstStyle/>
          <a:p>
            <a:endParaRPr lang="en-US" altLang="ja-JP" sz="1400" dirty="0">
              <a:solidFill>
                <a:srgbClr val="4472C4"/>
              </a:solidFill>
              <a:latin typeface="ＤＨＰ平成ゴシックW5" panose="020B0500000000000000" pitchFamily="50" charset="-128"/>
              <a:ea typeface="ＤＨＰ平成ゴシックW5" panose="020B0500000000000000" pitchFamily="50" charset="-128"/>
            </a:endParaRPr>
          </a:p>
          <a:p>
            <a:r>
              <a:rPr lang="ja-JP" altLang="en-US" sz="1400" dirty="0">
                <a:solidFill>
                  <a:srgbClr val="4472C4"/>
                </a:solidFill>
                <a:latin typeface="ＤＨＰ平成ゴシックW5" panose="020B0500000000000000" pitchFamily="50" charset="-128"/>
                <a:ea typeface="ＤＨＰ平成ゴシックW5" panose="020B0500000000000000" pitchFamily="50" charset="-128"/>
              </a:rPr>
              <a:t>住居確保給付金（家賃補助分）は、離職や廃業、やむを得ない休業等に伴う収入の減少により、家賃の支払いに困り住居を失った、または失うおそれが生じている方々に対し、</a:t>
            </a:r>
            <a:r>
              <a:rPr lang="ja-JP" altLang="en-US" sz="1400" b="1" u="sng" dirty="0">
                <a:solidFill>
                  <a:srgbClr val="FF0000"/>
                </a:solidFill>
                <a:latin typeface="ＤＨＰ平成ゴシックW5" panose="020B0500000000000000" pitchFamily="50" charset="-128"/>
                <a:ea typeface="ＤＨＰ平成ゴシックW5" panose="020B0500000000000000" pitchFamily="50" charset="-128"/>
              </a:rPr>
              <a:t>原則３ヶ月、最大９ヶ月（</a:t>
            </a:r>
            <a:r>
              <a:rPr lang="en-US" altLang="ja-JP" sz="1400" b="1" u="sng" dirty="0">
                <a:solidFill>
                  <a:srgbClr val="FF0000"/>
                </a:solidFill>
                <a:latin typeface="ＤＨＰ平成ゴシックW5" panose="020B0500000000000000" pitchFamily="50" charset="-128"/>
                <a:ea typeface="ＤＨＰ平成ゴシックW5" panose="020B0500000000000000" pitchFamily="50" charset="-128"/>
              </a:rPr>
              <a:t>※</a:t>
            </a:r>
            <a:r>
              <a:rPr lang="ja-JP" altLang="en-US" sz="1400" b="1" u="sng" dirty="0">
                <a:solidFill>
                  <a:srgbClr val="FF0000"/>
                </a:solidFill>
                <a:latin typeface="ＤＨＰ平成ゴシックW5" panose="020B0500000000000000" pitchFamily="50" charset="-128"/>
                <a:ea typeface="ＤＨＰ平成ゴシックW5" panose="020B0500000000000000" pitchFamily="50" charset="-128"/>
              </a:rPr>
              <a:t>）、家賃相当額を大分市から家主さんに支給</a:t>
            </a:r>
            <a:r>
              <a:rPr lang="ja-JP" altLang="en-US" sz="1400" dirty="0">
                <a:solidFill>
                  <a:srgbClr val="4472C4"/>
                </a:solidFill>
                <a:latin typeface="ＤＨＰ平成ゴシックW5" panose="020B0500000000000000" pitchFamily="50" charset="-128"/>
                <a:ea typeface="ＤＨＰ平成ゴシックW5" panose="020B0500000000000000" pitchFamily="50" charset="-128"/>
              </a:rPr>
              <a:t>します。</a:t>
            </a:r>
            <a:r>
              <a:rPr lang="en-US" altLang="ja-JP" sz="1400" b="1" u="sng" dirty="0">
                <a:solidFill>
                  <a:schemeClr val="accent6">
                    <a:lumMod val="75000"/>
                  </a:schemeClr>
                </a:solidFill>
              </a:rPr>
              <a:t> </a:t>
            </a:r>
          </a:p>
          <a:p>
            <a:endParaRPr lang="en-US" altLang="ja-JP" sz="1400" b="1" u="sng" dirty="0">
              <a:solidFill>
                <a:schemeClr val="accent6">
                  <a:lumMod val="75000"/>
                </a:schemeClr>
              </a:solidFill>
              <a:latin typeface="ＤＨＰ平成ゴシックW5" panose="020B0500000000000000" pitchFamily="50" charset="-128"/>
              <a:ea typeface="ＤＨＰ平成ゴシックW5" panose="020B0500000000000000" pitchFamily="50" charset="-128"/>
            </a:endParaRPr>
          </a:p>
          <a:p>
            <a:r>
              <a:rPr lang="en-US" altLang="ja-JP" sz="1400" dirty="0">
                <a:solidFill>
                  <a:srgbClr val="4472C4"/>
                </a:solidFill>
                <a:latin typeface="ＤＨＰ平成ゴシックW5" panose="020B0500000000000000" pitchFamily="50" charset="-128"/>
                <a:ea typeface="ＤＨＰ平成ゴシックW5" panose="020B0500000000000000" pitchFamily="50" charset="-128"/>
              </a:rPr>
              <a:t>※</a:t>
            </a:r>
            <a:r>
              <a:rPr lang="ja-JP" altLang="en-US" sz="1400" dirty="0">
                <a:solidFill>
                  <a:srgbClr val="4472C4"/>
                </a:solidFill>
                <a:latin typeface="ＤＨＰ平成ゴシックW5" panose="020B0500000000000000" pitchFamily="50" charset="-128"/>
                <a:ea typeface="ＤＨＰ平成ゴシックW5" panose="020B0500000000000000" pitchFamily="50" charset="-128"/>
              </a:rPr>
              <a:t>住居確保給付金（転居費用補助分）については申請窓口や市ホームページ等でご確認ください。</a:t>
            </a:r>
            <a:endParaRPr lang="en-US" altLang="ja-JP" sz="1400" dirty="0">
              <a:solidFill>
                <a:srgbClr val="4472C4"/>
              </a:solidFill>
              <a:latin typeface="ＤＨＰ平成ゴシックW5" panose="020B0500000000000000" pitchFamily="50" charset="-128"/>
              <a:ea typeface="ＤＨＰ平成ゴシックW5" panose="020B0500000000000000" pitchFamily="50" charset="-128"/>
            </a:endParaRPr>
          </a:p>
          <a:p>
            <a:endParaRPr lang="en-US" altLang="ja-JP" sz="1300" dirty="0">
              <a:solidFill>
                <a:srgbClr val="4472C4"/>
              </a:solidFill>
              <a:latin typeface="ＤＨＰ平成ゴシックW5" panose="020B0500000000000000" pitchFamily="50" charset="-128"/>
              <a:ea typeface="ＤＨＰ平成ゴシックW5" panose="020B0500000000000000" pitchFamily="50" charset="-128"/>
            </a:endParaRPr>
          </a:p>
        </p:txBody>
      </p:sp>
      <p:sp>
        <p:nvSpPr>
          <p:cNvPr id="23" name="テキスト ボックス 22">
            <a:extLst>
              <a:ext uri="{FF2B5EF4-FFF2-40B4-BE49-F238E27FC236}">
                <a16:creationId xmlns:a16="http://schemas.microsoft.com/office/drawing/2014/main" id="{C42780F8-8098-4B5E-B2E6-8BA82655CBD0}"/>
              </a:ext>
            </a:extLst>
          </p:cNvPr>
          <p:cNvSpPr txBox="1"/>
          <p:nvPr/>
        </p:nvSpPr>
        <p:spPr>
          <a:xfrm>
            <a:off x="5280989" y="120076"/>
            <a:ext cx="1391655" cy="253916"/>
          </a:xfrm>
          <a:prstGeom prst="rect">
            <a:avLst/>
          </a:prstGeom>
          <a:noFill/>
        </p:spPr>
        <p:txBody>
          <a:bodyPr wrap="square" rtlCol="0">
            <a:spAutoFit/>
          </a:bodyPr>
          <a:lstStyle/>
          <a:p>
            <a:pPr algn="r"/>
            <a:r>
              <a:rPr kumimoji="1" lang="ja-JP" altLang="en-US" sz="1050" dirty="0"/>
              <a:t>令和８年７月作成</a:t>
            </a:r>
          </a:p>
        </p:txBody>
      </p:sp>
      <p:sp>
        <p:nvSpPr>
          <p:cNvPr id="3" name="正方形/長方形 2">
            <a:extLst>
              <a:ext uri="{FF2B5EF4-FFF2-40B4-BE49-F238E27FC236}">
                <a16:creationId xmlns:a16="http://schemas.microsoft.com/office/drawing/2014/main" id="{3EB1DD86-700C-4B23-BDCC-ADACDD260751}"/>
              </a:ext>
            </a:extLst>
          </p:cNvPr>
          <p:cNvSpPr/>
          <p:nvPr/>
        </p:nvSpPr>
        <p:spPr>
          <a:xfrm>
            <a:off x="250936" y="7710328"/>
            <a:ext cx="4283330" cy="19627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000"/>
              </a:lnSpc>
            </a:pPr>
            <a:r>
              <a:rPr lang="ja-JP" altLang="en-US" b="1" dirty="0">
                <a:solidFill>
                  <a:srgbClr val="008A3E"/>
                </a:solidFill>
                <a:latin typeface="メイリオ" panose="020B0604030504040204" pitchFamily="50" charset="-128"/>
                <a:ea typeface="メイリオ" panose="020B0604030504040204" pitchFamily="50" charset="-128"/>
              </a:rPr>
              <a:t>大分市自立生活支援センター</a:t>
            </a:r>
            <a:endParaRPr lang="en-US" altLang="ja-JP" b="1" dirty="0">
              <a:solidFill>
                <a:srgbClr val="008A3E"/>
              </a:solidFill>
              <a:latin typeface="メイリオ" panose="020B0604030504040204" pitchFamily="50" charset="-128"/>
              <a:ea typeface="メイリオ" panose="020B0604030504040204" pitchFamily="50" charset="-128"/>
            </a:endParaRPr>
          </a:p>
          <a:p>
            <a:pPr>
              <a:lnSpc>
                <a:spcPts val="2000"/>
              </a:lnSpc>
            </a:pPr>
            <a:r>
              <a:rPr lang="ja-JP" altLang="en-US" sz="1100" b="1" dirty="0">
                <a:solidFill>
                  <a:srgbClr val="008A3E"/>
                </a:solidFill>
                <a:latin typeface="メイリオ" panose="020B0604030504040204" pitchFamily="50" charset="-128"/>
                <a:ea typeface="メイリオ" panose="020B0604030504040204" pitchFamily="50" charset="-128"/>
              </a:rPr>
              <a:t>（社会福祉法人　大分市社会福祉協議会内）</a:t>
            </a:r>
            <a:endParaRPr lang="en-US" altLang="ja-JP" sz="1600" b="1" dirty="0">
              <a:solidFill>
                <a:srgbClr val="008A3E"/>
              </a:solidFill>
              <a:latin typeface="メイリオ" panose="020B0604030504040204" pitchFamily="50" charset="-128"/>
              <a:ea typeface="メイリオ" panose="020B0604030504040204" pitchFamily="50" charset="-128"/>
            </a:endParaRPr>
          </a:p>
          <a:p>
            <a:pPr>
              <a:lnSpc>
                <a:spcPts val="2000"/>
              </a:lnSpc>
              <a:spcBef>
                <a:spcPts val="300"/>
              </a:spcBef>
            </a:pPr>
            <a:r>
              <a:rPr lang="ja-JP" altLang="en-US" sz="1100" b="1" dirty="0">
                <a:solidFill>
                  <a:schemeClr val="tx1"/>
                </a:solidFill>
                <a:latin typeface="メイリオ" panose="020B0604030504040204" pitchFamily="50" charset="-128"/>
                <a:ea typeface="メイリオ" panose="020B0604030504040204" pitchFamily="50" charset="-128"/>
              </a:rPr>
              <a:t>大分市金池南１丁目５番１号 </a:t>
            </a:r>
            <a:r>
              <a:rPr lang="en-US" altLang="ja-JP" sz="1100" b="1" dirty="0">
                <a:solidFill>
                  <a:schemeClr val="tx1"/>
                </a:solidFill>
                <a:latin typeface="メイリオ" panose="020B0604030504040204" pitchFamily="50" charset="-128"/>
                <a:ea typeface="メイリオ" panose="020B0604030504040204" pitchFamily="50" charset="-128"/>
              </a:rPr>
              <a:t>J:COM</a:t>
            </a:r>
            <a:r>
              <a:rPr lang="ja-JP" altLang="en-US" sz="1100" b="1" dirty="0">
                <a:solidFill>
                  <a:schemeClr val="tx1"/>
                </a:solidFill>
                <a:latin typeface="メイリオ" panose="020B0604030504040204" pitchFamily="50" charset="-128"/>
                <a:ea typeface="メイリオ" panose="020B0604030504040204" pitchFamily="50" charset="-128"/>
              </a:rPr>
              <a:t>ホルトホール大分４階</a:t>
            </a:r>
            <a:endParaRPr lang="en-US" altLang="ja-JP" sz="1100" b="1" dirty="0">
              <a:solidFill>
                <a:schemeClr val="tx1"/>
              </a:solidFill>
              <a:latin typeface="メイリオ" panose="020B0604030504040204" pitchFamily="50" charset="-128"/>
              <a:ea typeface="メイリオ" panose="020B0604030504040204" pitchFamily="50" charset="-128"/>
            </a:endParaRPr>
          </a:p>
          <a:p>
            <a:pPr>
              <a:lnSpc>
                <a:spcPts val="2000"/>
              </a:lnSpc>
            </a:pPr>
            <a:r>
              <a:rPr lang="ja-JP" altLang="en-US" sz="1600" b="1" dirty="0">
                <a:solidFill>
                  <a:srgbClr val="008A3E"/>
                </a:solidFill>
                <a:latin typeface="メイリオ" panose="020B0604030504040204" pitchFamily="50" charset="-128"/>
                <a:ea typeface="メイリオ" panose="020B0604030504040204" pitchFamily="50" charset="-128"/>
              </a:rPr>
              <a:t>受付時間：月～土　</a:t>
            </a:r>
            <a:r>
              <a:rPr lang="en-US" altLang="ja-JP" sz="1600" b="1" dirty="0">
                <a:solidFill>
                  <a:srgbClr val="008A3E"/>
                </a:solidFill>
                <a:latin typeface="メイリオ" panose="020B0604030504040204" pitchFamily="50" charset="-128"/>
                <a:ea typeface="メイリオ" panose="020B0604030504040204" pitchFamily="50" charset="-128"/>
              </a:rPr>
              <a:t>9</a:t>
            </a:r>
            <a:r>
              <a:rPr lang="ja-JP" altLang="en-US" sz="1600" b="1" dirty="0">
                <a:solidFill>
                  <a:srgbClr val="008A3E"/>
                </a:solidFill>
                <a:latin typeface="メイリオ" panose="020B0604030504040204" pitchFamily="50" charset="-128"/>
                <a:ea typeface="メイリオ" panose="020B0604030504040204" pitchFamily="50" charset="-128"/>
              </a:rPr>
              <a:t>時</a:t>
            </a:r>
            <a:r>
              <a:rPr lang="en-US" altLang="ja-JP" sz="1600" b="1" dirty="0">
                <a:solidFill>
                  <a:srgbClr val="008A3E"/>
                </a:solidFill>
                <a:latin typeface="メイリオ" panose="020B0604030504040204" pitchFamily="50" charset="-128"/>
                <a:ea typeface="メイリオ" panose="020B0604030504040204" pitchFamily="50" charset="-128"/>
              </a:rPr>
              <a:t>00</a:t>
            </a:r>
            <a:r>
              <a:rPr lang="ja-JP" altLang="en-US" sz="1600" b="1" dirty="0">
                <a:solidFill>
                  <a:srgbClr val="008A3E"/>
                </a:solidFill>
                <a:latin typeface="メイリオ" panose="020B0604030504040204" pitchFamily="50" charset="-128"/>
                <a:ea typeface="メイリオ" panose="020B0604030504040204" pitchFamily="50" charset="-128"/>
              </a:rPr>
              <a:t>分～</a:t>
            </a:r>
            <a:r>
              <a:rPr lang="en-US" altLang="ja-JP" sz="1600" b="1" dirty="0">
                <a:solidFill>
                  <a:srgbClr val="008A3E"/>
                </a:solidFill>
                <a:latin typeface="メイリオ" panose="020B0604030504040204" pitchFamily="50" charset="-128"/>
                <a:ea typeface="メイリオ" panose="020B0604030504040204" pitchFamily="50" charset="-128"/>
              </a:rPr>
              <a:t>17</a:t>
            </a:r>
            <a:r>
              <a:rPr lang="ja-JP" altLang="en-US" sz="1600" b="1" dirty="0">
                <a:solidFill>
                  <a:srgbClr val="008A3E"/>
                </a:solidFill>
                <a:latin typeface="メイリオ" panose="020B0604030504040204" pitchFamily="50" charset="-128"/>
                <a:ea typeface="メイリオ" panose="020B0604030504040204" pitchFamily="50" charset="-128"/>
              </a:rPr>
              <a:t>時</a:t>
            </a:r>
            <a:r>
              <a:rPr lang="en-US" altLang="ja-JP" sz="1600" b="1" dirty="0">
                <a:solidFill>
                  <a:srgbClr val="008A3E"/>
                </a:solidFill>
                <a:latin typeface="メイリオ" panose="020B0604030504040204" pitchFamily="50" charset="-128"/>
                <a:ea typeface="メイリオ" panose="020B0604030504040204" pitchFamily="50" charset="-128"/>
              </a:rPr>
              <a:t>30</a:t>
            </a:r>
            <a:r>
              <a:rPr lang="ja-JP" altLang="en-US" sz="1600" b="1" dirty="0">
                <a:solidFill>
                  <a:srgbClr val="008A3E"/>
                </a:solidFill>
                <a:latin typeface="メイリオ" panose="020B0604030504040204" pitchFamily="50" charset="-128"/>
                <a:ea typeface="メイリオ" panose="020B0604030504040204" pitchFamily="50" charset="-128"/>
              </a:rPr>
              <a:t>分</a:t>
            </a:r>
            <a:endParaRPr lang="en-US" altLang="ja-JP" sz="1600" b="1" dirty="0">
              <a:solidFill>
                <a:srgbClr val="008A3E"/>
              </a:solidFill>
              <a:latin typeface="メイリオ" panose="020B0604030504040204" pitchFamily="50" charset="-128"/>
              <a:ea typeface="メイリオ" panose="020B0604030504040204" pitchFamily="50" charset="-128"/>
            </a:endParaRPr>
          </a:p>
          <a:p>
            <a:pPr>
              <a:lnSpc>
                <a:spcPts val="2000"/>
              </a:lnSpc>
            </a:pPr>
            <a:r>
              <a:rPr lang="ja-JP" altLang="en-US" sz="1200" b="1" dirty="0">
                <a:solidFill>
                  <a:schemeClr val="tx1"/>
                </a:solidFill>
                <a:latin typeface="メイリオ" panose="020B0604030504040204" pitchFamily="50" charset="-128"/>
                <a:ea typeface="メイリオ" panose="020B0604030504040204" pitchFamily="50" charset="-128"/>
              </a:rPr>
              <a:t>（第</a:t>
            </a:r>
            <a:r>
              <a:rPr lang="en-US" altLang="ja-JP" sz="1200" b="1" dirty="0">
                <a:solidFill>
                  <a:schemeClr val="tx1"/>
                </a:solidFill>
                <a:latin typeface="メイリオ" panose="020B0604030504040204" pitchFamily="50" charset="-128"/>
                <a:ea typeface="メイリオ" panose="020B0604030504040204" pitchFamily="50" charset="-128"/>
              </a:rPr>
              <a:t>2</a:t>
            </a:r>
            <a:r>
              <a:rPr lang="ja-JP" altLang="en-US" sz="1200" b="1" dirty="0">
                <a:solidFill>
                  <a:schemeClr val="tx1"/>
                </a:solidFill>
                <a:latin typeface="メイリオ" panose="020B0604030504040204" pitchFamily="50" charset="-128"/>
                <a:ea typeface="メイリオ" panose="020B0604030504040204" pitchFamily="50" charset="-128"/>
              </a:rPr>
              <a:t>・第</a:t>
            </a:r>
            <a:r>
              <a:rPr lang="en-US" altLang="ja-JP" sz="1200" b="1" dirty="0">
                <a:solidFill>
                  <a:schemeClr val="tx1"/>
                </a:solidFill>
                <a:latin typeface="メイリオ" panose="020B0604030504040204" pitchFamily="50" charset="-128"/>
                <a:ea typeface="メイリオ" panose="020B0604030504040204" pitchFamily="50" charset="-128"/>
              </a:rPr>
              <a:t>4</a:t>
            </a:r>
            <a:r>
              <a:rPr lang="ja-JP" altLang="en-US" sz="1200" b="1" dirty="0">
                <a:solidFill>
                  <a:schemeClr val="tx1"/>
                </a:solidFill>
                <a:latin typeface="メイリオ" panose="020B0604030504040204" pitchFamily="50" charset="-128"/>
                <a:ea typeface="メイリオ" panose="020B0604030504040204" pitchFamily="50" charset="-128"/>
              </a:rPr>
              <a:t>月曜日、祝日、年末年始は除く）</a:t>
            </a:r>
            <a:endParaRPr lang="en-US" altLang="ja-JP" sz="900" b="1" dirty="0">
              <a:solidFill>
                <a:schemeClr val="tx1"/>
              </a:solidFill>
              <a:latin typeface="メイリオ" panose="020B0604030504040204" pitchFamily="50" charset="-128"/>
              <a:ea typeface="メイリオ" panose="020B0604030504040204" pitchFamily="50" charset="-128"/>
            </a:endParaRPr>
          </a:p>
          <a:p>
            <a:pPr>
              <a:lnSpc>
                <a:spcPts val="2000"/>
              </a:lnSpc>
              <a:spcBef>
                <a:spcPts val="300"/>
              </a:spcBef>
            </a:pPr>
            <a:r>
              <a:rPr lang="ja-JP" altLang="en-US" sz="1400" b="1" dirty="0">
                <a:solidFill>
                  <a:srgbClr val="008A3E"/>
                </a:solidFill>
                <a:latin typeface="メイリオ" panose="020B0604030504040204" pitchFamily="50" charset="-128"/>
                <a:ea typeface="メイリオ" panose="020B0604030504040204" pitchFamily="50" charset="-128"/>
              </a:rPr>
              <a:t>電話</a:t>
            </a:r>
            <a:r>
              <a:rPr lang="en-US" altLang="ja-JP" sz="1400" b="1" dirty="0">
                <a:solidFill>
                  <a:srgbClr val="008A3E"/>
                </a:solidFill>
                <a:latin typeface="メイリオ" panose="020B0604030504040204" pitchFamily="50" charset="-128"/>
                <a:ea typeface="メイリオ" panose="020B0604030504040204" pitchFamily="50" charset="-128"/>
              </a:rPr>
              <a:t>:097-547-8319</a:t>
            </a:r>
            <a:r>
              <a:rPr lang="ja-JP" altLang="en-US" sz="1400" b="1" dirty="0">
                <a:solidFill>
                  <a:srgbClr val="00B050"/>
                </a:solidFill>
                <a:latin typeface="メイリオ" panose="020B0604030504040204" pitchFamily="50" charset="-128"/>
                <a:ea typeface="メイリオ" panose="020B0604030504040204" pitchFamily="50" charset="-128"/>
              </a:rPr>
              <a:t>　</a:t>
            </a:r>
            <a:r>
              <a:rPr lang="en-US" altLang="ja-JP" sz="1400" b="1" dirty="0">
                <a:solidFill>
                  <a:schemeClr val="tx1"/>
                </a:solidFill>
                <a:latin typeface="メイリオ" panose="020B0604030504040204" pitchFamily="50" charset="-128"/>
                <a:ea typeface="メイリオ" panose="020B0604030504040204" pitchFamily="50" charset="-128"/>
              </a:rPr>
              <a:t>FAX:097-547-9583 </a:t>
            </a:r>
          </a:p>
        </p:txBody>
      </p:sp>
      <p:sp>
        <p:nvSpPr>
          <p:cNvPr id="4" name="横巻き 3"/>
          <p:cNvSpPr/>
          <p:nvPr/>
        </p:nvSpPr>
        <p:spPr>
          <a:xfrm>
            <a:off x="314580" y="7157201"/>
            <a:ext cx="3232911" cy="481449"/>
          </a:xfrm>
          <a:prstGeom prst="horizontalScroll">
            <a:avLst/>
          </a:prstGeom>
          <a:solidFill>
            <a:schemeClr val="accent1">
              <a:lumMod val="40000"/>
              <a:lumOff val="60000"/>
            </a:schemeClr>
          </a:solidFill>
          <a:ln>
            <a:solidFill>
              <a:srgbClr val="002060"/>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600" b="1" dirty="0">
                <a:solidFill>
                  <a:srgbClr val="002060"/>
                </a:solidFill>
              </a:rPr>
              <a:t>申請窓口・お 問 い 合 わ せ 先</a:t>
            </a:r>
          </a:p>
        </p:txBody>
      </p:sp>
      <p:sp>
        <p:nvSpPr>
          <p:cNvPr id="11" name="テキスト ボックス 10">
            <a:extLst>
              <a:ext uri="{FF2B5EF4-FFF2-40B4-BE49-F238E27FC236}">
                <a16:creationId xmlns:a16="http://schemas.microsoft.com/office/drawing/2014/main" id="{B6043067-7D6B-4412-8945-762039AB1F02}"/>
              </a:ext>
            </a:extLst>
          </p:cNvPr>
          <p:cNvSpPr txBox="1"/>
          <p:nvPr/>
        </p:nvSpPr>
        <p:spPr>
          <a:xfrm>
            <a:off x="2567228" y="6620453"/>
            <a:ext cx="4176463" cy="292388"/>
          </a:xfrm>
          <a:prstGeom prst="rect">
            <a:avLst/>
          </a:prstGeom>
          <a:noFill/>
        </p:spPr>
        <p:txBody>
          <a:bodyPr wrap="square" rtlCol="0">
            <a:spAutoFit/>
          </a:bodyPr>
          <a:lstStyle/>
          <a:p>
            <a:pPr algn="ctr"/>
            <a:r>
              <a:rPr lang="en-US" altLang="ja-JP" sz="1300" b="1" u="sng" dirty="0">
                <a:solidFill>
                  <a:schemeClr val="accent6">
                    <a:lumMod val="75000"/>
                  </a:schemeClr>
                </a:solidFill>
              </a:rPr>
              <a:t>※</a:t>
            </a:r>
            <a:r>
              <a:rPr lang="ja-JP" altLang="en-US" sz="1300" b="1" u="sng" dirty="0">
                <a:solidFill>
                  <a:schemeClr val="accent6">
                    <a:lumMod val="75000"/>
                  </a:schemeClr>
                </a:solidFill>
              </a:rPr>
              <a:t>主な支給</a:t>
            </a:r>
            <a:r>
              <a:rPr kumimoji="1" lang="ja-JP" altLang="en-US" sz="1300" b="1" u="sng" dirty="0">
                <a:solidFill>
                  <a:schemeClr val="accent6">
                    <a:lumMod val="75000"/>
                  </a:schemeClr>
                </a:solidFill>
              </a:rPr>
              <a:t>要件や支給額等は裏面をご確認ください。</a:t>
            </a:r>
          </a:p>
        </p:txBody>
      </p:sp>
      <p:grpSp>
        <p:nvGrpSpPr>
          <p:cNvPr id="21" name="グループ化 20">
            <a:extLst>
              <a:ext uri="{C183D7F6-B498-43B3-948B-1728B52AA6E4}">
                <adec:decorative xmlns:adec="http://schemas.microsoft.com/office/drawing/2017/decorative" val="1"/>
              </a:ext>
            </a:extLst>
          </p:cNvPr>
          <p:cNvGrpSpPr/>
          <p:nvPr/>
        </p:nvGrpSpPr>
        <p:grpSpPr>
          <a:xfrm>
            <a:off x="436098" y="2584127"/>
            <a:ext cx="6222034" cy="4034378"/>
            <a:chOff x="732760" y="1784316"/>
            <a:chExt cx="5793918" cy="3425325"/>
          </a:xfrm>
        </p:grpSpPr>
        <p:pic>
          <p:nvPicPr>
            <p:cNvPr id="35" name="図 34">
              <a:extLst>
                <a:ext uri="{FF2B5EF4-FFF2-40B4-BE49-F238E27FC236}">
                  <a16:creationId xmlns:a16="http://schemas.microsoft.com/office/drawing/2014/main" id="{CB917765-15F0-449F-8262-CB99ACD098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2760" y="1784316"/>
              <a:ext cx="1498105" cy="1247917"/>
            </a:xfrm>
            <a:prstGeom prst="rect">
              <a:avLst/>
            </a:prstGeom>
          </p:spPr>
        </p:pic>
        <p:sp>
          <p:nvSpPr>
            <p:cNvPr id="36" name="雲形吹き出し 18">
              <a:extLst>
                <a:ext uri="{FF2B5EF4-FFF2-40B4-BE49-F238E27FC236}">
                  <a16:creationId xmlns:a16="http://schemas.microsoft.com/office/drawing/2014/main" id="{6EE6658D-33E0-47B8-853C-DFCFEDF09169}"/>
                </a:ext>
              </a:extLst>
            </p:cNvPr>
            <p:cNvSpPr/>
            <p:nvPr/>
          </p:nvSpPr>
          <p:spPr>
            <a:xfrm>
              <a:off x="2061893" y="1794249"/>
              <a:ext cx="2105685" cy="823878"/>
            </a:xfrm>
            <a:prstGeom prst="cloudCallout">
              <a:avLst>
                <a:gd name="adj1" fmla="val -59254"/>
                <a:gd name="adj2" fmla="val 5941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D3BE5556-D583-4709-B8CA-3B8AFF5EC6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278" y="2169483"/>
              <a:ext cx="815471" cy="1010045"/>
            </a:xfrm>
            <a:prstGeom prst="rect">
              <a:avLst/>
            </a:prstGeom>
          </p:spPr>
        </p:pic>
        <p:sp>
          <p:nvSpPr>
            <p:cNvPr id="25" name="テキスト ボックス 24">
              <a:extLst>
                <a:ext uri="{FF2B5EF4-FFF2-40B4-BE49-F238E27FC236}">
                  <a16:creationId xmlns:a16="http://schemas.microsoft.com/office/drawing/2014/main" id="{B4A6D2B0-2C0D-46E9-BBB4-F5CED2143004}"/>
                </a:ext>
              </a:extLst>
            </p:cNvPr>
            <p:cNvSpPr txBox="1"/>
            <p:nvPr/>
          </p:nvSpPr>
          <p:spPr>
            <a:xfrm>
              <a:off x="2213422" y="1937192"/>
              <a:ext cx="2105685" cy="523220"/>
            </a:xfrm>
            <a:prstGeom prst="rect">
              <a:avLst/>
            </a:prstGeom>
            <a:noFill/>
          </p:spPr>
          <p:txBody>
            <a:bodyPr wrap="square" rtlCol="0">
              <a:spAutoFit/>
            </a:bodyPr>
            <a:lstStyle/>
            <a:p>
              <a:r>
                <a:rPr kumimoji="1" lang="ja-JP" altLang="en-US" sz="1400" dirty="0">
                  <a:latin typeface="HG丸ｺﾞｼｯｸM-PRO" panose="020F0600000000000000" pitchFamily="50" charset="-128"/>
                  <a:ea typeface="HG丸ｺﾞｼｯｸM-PRO" panose="020F0600000000000000" pitchFamily="50" charset="-128"/>
                </a:rPr>
                <a:t>仕事がない・減った</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1400" dirty="0">
                  <a:latin typeface="HG丸ｺﾞｼｯｸM-PRO" panose="020F0600000000000000" pitchFamily="50" charset="-128"/>
                  <a:ea typeface="HG丸ｺﾞｼｯｸM-PRO" panose="020F0600000000000000" pitchFamily="50" charset="-128"/>
                </a:rPr>
                <a:t>家賃が払えない･･･</a:t>
              </a:r>
              <a:endParaRPr kumimoji="1" lang="en-US" altLang="ja-JP" sz="1400" dirty="0">
                <a:latin typeface="HG丸ｺﾞｼｯｸM-PRO" panose="020F0600000000000000" pitchFamily="50" charset="-128"/>
                <a:ea typeface="HG丸ｺﾞｼｯｸM-PRO" panose="020F0600000000000000" pitchFamily="50" charset="-128"/>
              </a:endParaRPr>
            </a:p>
          </p:txBody>
        </p:sp>
        <p:pic>
          <p:nvPicPr>
            <p:cNvPr id="17" name="図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491" y="3895314"/>
              <a:ext cx="1294216" cy="1266199"/>
            </a:xfrm>
            <a:prstGeom prst="rect">
              <a:avLst/>
            </a:prstGeom>
          </p:spPr>
        </p:pic>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1268" y="3891990"/>
              <a:ext cx="1402839" cy="1317651"/>
            </a:xfrm>
            <a:prstGeom prst="rect">
              <a:avLst/>
            </a:prstGeom>
          </p:spPr>
        </p:pic>
        <p:sp>
          <p:nvSpPr>
            <p:cNvPr id="2" name="右矢印 1"/>
            <p:cNvSpPr/>
            <p:nvPr/>
          </p:nvSpPr>
          <p:spPr>
            <a:xfrm>
              <a:off x="2596228" y="2810732"/>
              <a:ext cx="1647918" cy="22232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左矢印 8"/>
            <p:cNvSpPr/>
            <p:nvPr/>
          </p:nvSpPr>
          <p:spPr>
            <a:xfrm>
              <a:off x="2543412" y="4556217"/>
              <a:ext cx="1753549" cy="212367"/>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p:cNvSpPr/>
            <p:nvPr/>
          </p:nvSpPr>
          <p:spPr>
            <a:xfrm>
              <a:off x="2881215" y="2616442"/>
              <a:ext cx="1169054" cy="307777"/>
            </a:xfrm>
            <a:prstGeom prst="rect">
              <a:avLst/>
            </a:prstGeom>
          </p:spPr>
          <p:txBody>
            <a:bodyPr wrap="square">
              <a:spAutoFit/>
            </a:bodyPr>
            <a:lstStyle/>
            <a:p>
              <a:r>
                <a:rPr lang="ja-JP" altLang="en-US" sz="1400" b="1" dirty="0">
                  <a:solidFill>
                    <a:schemeClr val="accent1">
                      <a:lumMod val="75000"/>
                    </a:schemeClr>
                  </a:solidFill>
                  <a:latin typeface="メイリオ" panose="020B0604030504040204" pitchFamily="50" charset="-128"/>
                  <a:ea typeface="メイリオ" panose="020B0604030504040204" pitchFamily="50" charset="-128"/>
                </a:rPr>
                <a:t>相談・申請</a:t>
              </a:r>
              <a:endParaRPr lang="en-US" altLang="ja-JP" sz="1400" b="1" dirty="0">
                <a:solidFill>
                  <a:schemeClr val="accent1">
                    <a:lumMod val="75000"/>
                  </a:schemeClr>
                </a:solidFill>
                <a:latin typeface="メイリオ" panose="020B0604030504040204" pitchFamily="50" charset="-128"/>
                <a:ea typeface="メイリオ" panose="020B0604030504040204" pitchFamily="50" charset="-128"/>
              </a:endParaRPr>
            </a:p>
          </p:txBody>
        </p:sp>
        <p:sp>
          <p:nvSpPr>
            <p:cNvPr id="24" name="正方形/長方形 23"/>
            <p:cNvSpPr/>
            <p:nvPr/>
          </p:nvSpPr>
          <p:spPr>
            <a:xfrm>
              <a:off x="1922360" y="4218201"/>
              <a:ext cx="3212205" cy="351785"/>
            </a:xfrm>
            <a:prstGeom prst="rect">
              <a:avLst/>
            </a:prstGeom>
          </p:spPr>
          <p:txBody>
            <a:bodyPr wrap="square">
              <a:spAutoFit/>
            </a:bodyPr>
            <a:lstStyle/>
            <a:p>
              <a:r>
                <a:rPr lang="ja-JP" altLang="en-US" sz="1400" b="1" dirty="0">
                  <a:solidFill>
                    <a:schemeClr val="accent1">
                      <a:lumMod val="75000"/>
                    </a:schemeClr>
                  </a:solidFill>
                  <a:latin typeface="メイリオ" panose="020B0604030504040204" pitchFamily="50" charset="-128"/>
                  <a:ea typeface="メイリオ" panose="020B0604030504040204" pitchFamily="50" charset="-128"/>
                </a:rPr>
                <a:t>家主さんに直接家賃をお支払い！</a:t>
              </a:r>
              <a:endParaRPr lang="en-US" altLang="ja-JP" sz="1400" b="1" dirty="0">
                <a:solidFill>
                  <a:schemeClr val="accent1">
                    <a:lumMod val="75000"/>
                  </a:schemeClr>
                </a:solidFill>
                <a:latin typeface="メイリオ" panose="020B0604030504040204" pitchFamily="50" charset="-128"/>
                <a:ea typeface="メイリオ" panose="020B0604030504040204" pitchFamily="50" charset="-128"/>
              </a:endParaRPr>
            </a:p>
          </p:txBody>
        </p:sp>
        <p:sp>
          <p:nvSpPr>
            <p:cNvPr id="10" name="左矢印 9"/>
            <p:cNvSpPr/>
            <p:nvPr/>
          </p:nvSpPr>
          <p:spPr>
            <a:xfrm>
              <a:off x="2596228" y="3050827"/>
              <a:ext cx="1626845" cy="202589"/>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p:cNvSpPr/>
            <p:nvPr/>
          </p:nvSpPr>
          <p:spPr>
            <a:xfrm>
              <a:off x="2674982" y="3253625"/>
              <a:ext cx="1704086" cy="446230"/>
            </a:xfrm>
            <a:prstGeom prst="rect">
              <a:avLst/>
            </a:prstGeom>
          </p:spPr>
          <p:txBody>
            <a:bodyPr wrap="square">
              <a:spAutoFit/>
            </a:bodyPr>
            <a:lstStyle/>
            <a:p>
              <a:r>
                <a:rPr lang="ja-JP" altLang="en-US" sz="1000" b="1" dirty="0">
                  <a:solidFill>
                    <a:schemeClr val="accent1">
                      <a:lumMod val="75000"/>
                    </a:schemeClr>
                  </a:solidFill>
                  <a:latin typeface="メイリオ" panose="020B0604030504040204" pitchFamily="50" charset="-128"/>
                  <a:ea typeface="メイリオ" panose="020B0604030504040204" pitchFamily="50" charset="-128"/>
                </a:rPr>
                <a:t>支給決定・不支給決定</a:t>
              </a:r>
              <a:endParaRPr lang="en-US" altLang="ja-JP" sz="1000" b="1" dirty="0">
                <a:solidFill>
                  <a:schemeClr val="accent1">
                    <a:lumMod val="75000"/>
                  </a:schemeClr>
                </a:solidFill>
                <a:latin typeface="メイリオ" panose="020B0604030504040204" pitchFamily="50" charset="-128"/>
                <a:ea typeface="メイリオ" panose="020B0604030504040204" pitchFamily="50" charset="-128"/>
              </a:endParaRPr>
            </a:p>
            <a:p>
              <a:r>
                <a:rPr lang="ja-JP" altLang="en-US" sz="1000" b="1" dirty="0">
                  <a:solidFill>
                    <a:schemeClr val="accent1">
                      <a:lumMod val="75000"/>
                    </a:schemeClr>
                  </a:solidFill>
                  <a:latin typeface="メイリオ" panose="020B0604030504040204" pitchFamily="50" charset="-128"/>
                  <a:ea typeface="メイリオ" panose="020B0604030504040204" pitchFamily="50" charset="-128"/>
                </a:rPr>
                <a:t>通知書等の送付</a:t>
              </a:r>
              <a:endParaRPr lang="en-US" altLang="ja-JP" sz="1000" b="1" dirty="0">
                <a:solidFill>
                  <a:schemeClr val="accent1">
                    <a:lumMod val="75000"/>
                  </a:schemeClr>
                </a:solidFill>
                <a:latin typeface="メイリオ" panose="020B0604030504040204" pitchFamily="50" charset="-128"/>
                <a:ea typeface="メイリオ" panose="020B0604030504040204" pitchFamily="50" charset="-128"/>
              </a:endParaRPr>
            </a:p>
          </p:txBody>
        </p:sp>
        <p:grpSp>
          <p:nvGrpSpPr>
            <p:cNvPr id="20" name="グループ化 19"/>
            <p:cNvGrpSpPr/>
            <p:nvPr/>
          </p:nvGrpSpPr>
          <p:grpSpPr>
            <a:xfrm>
              <a:off x="1139895" y="3259512"/>
              <a:ext cx="1516596" cy="656711"/>
              <a:chOff x="791396" y="3246424"/>
              <a:chExt cx="1396542" cy="656711"/>
            </a:xfrm>
          </p:grpSpPr>
          <p:sp>
            <p:nvSpPr>
              <p:cNvPr id="12" name="下矢印 11"/>
              <p:cNvSpPr/>
              <p:nvPr/>
            </p:nvSpPr>
            <p:spPr>
              <a:xfrm>
                <a:off x="791396" y="3248010"/>
                <a:ext cx="288032" cy="655125"/>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1030028" y="3246424"/>
                <a:ext cx="1157910" cy="553998"/>
              </a:xfrm>
              <a:prstGeom prst="rect">
                <a:avLst/>
              </a:prstGeom>
            </p:spPr>
            <p:txBody>
              <a:bodyPr wrap="square">
                <a:spAutoFit/>
              </a:bodyPr>
              <a:lstStyle/>
              <a:p>
                <a:r>
                  <a:rPr lang="ja-JP" altLang="en-US" sz="1000" b="1" dirty="0">
                    <a:solidFill>
                      <a:schemeClr val="accent1">
                        <a:lumMod val="75000"/>
                      </a:schemeClr>
                    </a:solidFill>
                    <a:latin typeface="メイリオ" panose="020B0604030504040204" pitchFamily="50" charset="-128"/>
                    <a:ea typeface="メイリオ" panose="020B0604030504040204" pitchFamily="50" charset="-128"/>
                  </a:rPr>
                  <a:t>自己負担分（支給額を超える費用）の支払い</a:t>
                </a:r>
                <a:endParaRPr lang="en-US" altLang="ja-JP" sz="1000" b="1" dirty="0">
                  <a:solidFill>
                    <a:schemeClr val="accent1">
                      <a:lumMod val="75000"/>
                    </a:schemeClr>
                  </a:solidFill>
                  <a:latin typeface="メイリオ" panose="020B0604030504040204" pitchFamily="50" charset="-128"/>
                  <a:ea typeface="メイリオ" panose="020B0604030504040204" pitchFamily="50" charset="-128"/>
                </a:endParaRPr>
              </a:p>
            </p:txBody>
          </p:sp>
        </p:grpSp>
        <p:grpSp>
          <p:nvGrpSpPr>
            <p:cNvPr id="19" name="グループ化 18"/>
            <p:cNvGrpSpPr/>
            <p:nvPr/>
          </p:nvGrpSpPr>
          <p:grpSpPr>
            <a:xfrm>
              <a:off x="4379069" y="3174892"/>
              <a:ext cx="2147609" cy="707886"/>
              <a:chOff x="4665510" y="3186578"/>
              <a:chExt cx="2147609" cy="707886"/>
            </a:xfrm>
          </p:grpSpPr>
          <p:sp>
            <p:nvSpPr>
              <p:cNvPr id="8" name="下矢印 7"/>
              <p:cNvSpPr/>
              <p:nvPr/>
            </p:nvSpPr>
            <p:spPr>
              <a:xfrm>
                <a:off x="5447509" y="3205135"/>
                <a:ext cx="170910" cy="64979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上矢印 12"/>
              <p:cNvSpPr/>
              <p:nvPr/>
            </p:nvSpPr>
            <p:spPr>
              <a:xfrm>
                <a:off x="5736727" y="3201441"/>
                <a:ext cx="149097" cy="655210"/>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5930432" y="3186578"/>
                <a:ext cx="882687" cy="707886"/>
              </a:xfrm>
              <a:prstGeom prst="rect">
                <a:avLst/>
              </a:prstGeom>
            </p:spPr>
            <p:txBody>
              <a:bodyPr wrap="square">
                <a:spAutoFit/>
              </a:bodyPr>
              <a:lstStyle/>
              <a:p>
                <a:r>
                  <a:rPr lang="ja-JP" altLang="en-US" sz="1000" b="1" dirty="0">
                    <a:solidFill>
                      <a:schemeClr val="accent1">
                        <a:lumMod val="75000"/>
                      </a:schemeClr>
                    </a:solidFill>
                    <a:latin typeface="メイリオ" panose="020B0604030504040204" pitchFamily="50" charset="-128"/>
                    <a:ea typeface="メイリオ" panose="020B0604030504040204" pitchFamily="50" charset="-128"/>
                  </a:rPr>
                  <a:t>支給決定・不支給決定通知書の</a:t>
                </a:r>
                <a:endParaRPr lang="en-US" altLang="ja-JP" sz="1000" b="1" dirty="0">
                  <a:solidFill>
                    <a:schemeClr val="accent1">
                      <a:lumMod val="75000"/>
                    </a:schemeClr>
                  </a:solidFill>
                  <a:latin typeface="メイリオ" panose="020B0604030504040204" pitchFamily="50" charset="-128"/>
                  <a:ea typeface="メイリオ" panose="020B0604030504040204" pitchFamily="50" charset="-128"/>
                </a:endParaRPr>
              </a:p>
              <a:p>
                <a:r>
                  <a:rPr lang="ja-JP" altLang="en-US" sz="1000" b="1" dirty="0">
                    <a:solidFill>
                      <a:schemeClr val="accent1">
                        <a:lumMod val="75000"/>
                      </a:schemeClr>
                    </a:solidFill>
                    <a:latin typeface="メイリオ" panose="020B0604030504040204" pitchFamily="50" charset="-128"/>
                    <a:ea typeface="メイリオ" panose="020B0604030504040204" pitchFamily="50" charset="-128"/>
                  </a:rPr>
                  <a:t>交付</a:t>
                </a:r>
                <a:endParaRPr lang="en-US" altLang="ja-JP" sz="1000" b="1" dirty="0">
                  <a:solidFill>
                    <a:schemeClr val="accent1">
                      <a:lumMod val="75000"/>
                    </a:schemeClr>
                  </a:solidFill>
                  <a:latin typeface="メイリオ" panose="020B0604030504040204" pitchFamily="50" charset="-128"/>
                  <a:ea typeface="メイリオ" panose="020B0604030504040204" pitchFamily="50" charset="-128"/>
                </a:endParaRPr>
              </a:p>
            </p:txBody>
          </p:sp>
          <p:sp>
            <p:nvSpPr>
              <p:cNvPr id="31" name="正方形/長方形 30"/>
              <p:cNvSpPr/>
              <p:nvPr/>
            </p:nvSpPr>
            <p:spPr>
              <a:xfrm>
                <a:off x="4665510" y="3287754"/>
                <a:ext cx="908673" cy="553998"/>
              </a:xfrm>
              <a:prstGeom prst="rect">
                <a:avLst/>
              </a:prstGeom>
            </p:spPr>
            <p:txBody>
              <a:bodyPr wrap="square">
                <a:spAutoFit/>
              </a:bodyPr>
              <a:lstStyle/>
              <a:p>
                <a:r>
                  <a:rPr lang="ja-JP" altLang="en-US" sz="1000" b="1" dirty="0">
                    <a:solidFill>
                      <a:schemeClr val="accent1">
                        <a:lumMod val="75000"/>
                      </a:schemeClr>
                    </a:solidFill>
                    <a:latin typeface="メイリオ" panose="020B0604030504040204" pitchFamily="50" charset="-128"/>
                    <a:ea typeface="メイリオ" panose="020B0604030504040204" pitchFamily="50" charset="-128"/>
                  </a:rPr>
                  <a:t>申請書等の提出書類の送付</a:t>
                </a:r>
                <a:endParaRPr lang="en-US" altLang="ja-JP" sz="1000" b="1" dirty="0">
                  <a:solidFill>
                    <a:schemeClr val="accent1">
                      <a:lumMod val="75000"/>
                    </a:schemeClr>
                  </a:solidFill>
                  <a:latin typeface="メイリオ" panose="020B0604030504040204" pitchFamily="50" charset="-128"/>
                  <a:ea typeface="メイリオ" panose="020B0604030504040204" pitchFamily="50" charset="-128"/>
                </a:endParaRPr>
              </a:p>
            </p:txBody>
          </p:sp>
        </p:grpSp>
        <p:grpSp>
          <p:nvGrpSpPr>
            <p:cNvPr id="16" name="グループ化 15"/>
            <p:cNvGrpSpPr/>
            <p:nvPr/>
          </p:nvGrpSpPr>
          <p:grpSpPr>
            <a:xfrm>
              <a:off x="4379069" y="2025999"/>
              <a:ext cx="1951452" cy="1072020"/>
              <a:chOff x="4719163" y="2080302"/>
              <a:chExt cx="1951452" cy="1072020"/>
            </a:xfrm>
          </p:grpSpPr>
          <p:pic>
            <p:nvPicPr>
              <p:cNvPr id="32" name="図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9163" y="2287401"/>
                <a:ext cx="1951452" cy="864921"/>
              </a:xfrm>
              <a:prstGeom prst="rect">
                <a:avLst/>
              </a:prstGeom>
            </p:spPr>
          </p:pic>
          <p:sp>
            <p:nvSpPr>
              <p:cNvPr id="15" name="テキスト ボックス 14"/>
              <p:cNvSpPr txBox="1"/>
              <p:nvPr/>
            </p:nvSpPr>
            <p:spPr>
              <a:xfrm>
                <a:off x="5025437" y="2080302"/>
                <a:ext cx="1340900" cy="369831"/>
              </a:xfrm>
              <a:prstGeom prst="roundRect">
                <a:avLst>
                  <a:gd name="adj" fmla="val 8405"/>
                </a:avLst>
              </a:prstGeom>
              <a:solidFill>
                <a:schemeClr val="accent5"/>
              </a:solidFill>
            </p:spPr>
            <p:txBody>
              <a:bodyPr wrap="square" rtlCol="0">
                <a:spAutoFit/>
              </a:bodyPr>
              <a:lstStyle/>
              <a:p>
                <a:pPr algn="ctr"/>
                <a:r>
                  <a:rPr kumimoji="1" lang="ja-JP" altLang="en-US" sz="1050" dirty="0">
                    <a:solidFill>
                      <a:schemeClr val="tx2">
                        <a:lumMod val="75000"/>
                      </a:schemeClr>
                    </a:solidFill>
                    <a:latin typeface="HG創英角ﾎﾟｯﾌﾟ体" panose="040B0A09000000000000" pitchFamily="49" charset="-128"/>
                    <a:ea typeface="HG創英角ﾎﾟｯﾌﾟ体" panose="040B0A09000000000000" pitchFamily="49" charset="-128"/>
                  </a:rPr>
                  <a:t>大分市自立</a:t>
                </a:r>
                <a:endParaRPr kumimoji="1" lang="en-US" altLang="ja-JP" sz="1050" dirty="0">
                  <a:solidFill>
                    <a:schemeClr val="tx2">
                      <a:lumMod val="75000"/>
                    </a:schemeClr>
                  </a:solidFill>
                  <a:latin typeface="HG創英角ﾎﾟｯﾌﾟ体" panose="040B0A09000000000000" pitchFamily="49" charset="-128"/>
                  <a:ea typeface="HG創英角ﾎﾟｯﾌﾟ体" panose="040B0A09000000000000" pitchFamily="49" charset="-128"/>
                </a:endParaRPr>
              </a:p>
              <a:p>
                <a:pPr algn="ctr"/>
                <a:r>
                  <a:rPr kumimoji="1" lang="ja-JP" altLang="en-US" sz="1050" dirty="0">
                    <a:solidFill>
                      <a:schemeClr val="tx2">
                        <a:lumMod val="75000"/>
                      </a:schemeClr>
                    </a:solidFill>
                    <a:latin typeface="HG創英角ﾎﾟｯﾌﾟ体" panose="040B0A09000000000000" pitchFamily="49" charset="-128"/>
                    <a:ea typeface="HG創英角ﾎﾟｯﾌﾟ体" panose="040B0A09000000000000" pitchFamily="49" charset="-128"/>
                  </a:rPr>
                  <a:t>生活支援センター</a:t>
                </a:r>
              </a:p>
            </p:txBody>
          </p:sp>
        </p:grpSp>
      </p:grpSp>
      <p:pic>
        <p:nvPicPr>
          <p:cNvPr id="34" name="コンテンツ プレースホルダー 3">
            <a:extLst>
              <a:ext uri="{C183D7F6-B498-43B3-948B-1728B52AA6E4}">
                <adec:decorative xmlns:adec="http://schemas.microsoft.com/office/drawing/2017/decorative" val="1"/>
              </a:ext>
            </a:extLst>
          </p:cNvPr>
          <p:cNvPicPr>
            <a:picLocks noChangeAspect="1"/>
          </p:cNvPicPr>
          <p:nvPr/>
        </p:nvPicPr>
        <p:blipFill rotWithShape="1">
          <a:blip r:embed="rId6"/>
          <a:srcRect l="60724" t="71920" r="6057" b="6374"/>
          <a:stretch/>
        </p:blipFill>
        <p:spPr>
          <a:xfrm>
            <a:off x="4315598" y="7573925"/>
            <a:ext cx="2342534" cy="2016224"/>
          </a:xfrm>
          <a:prstGeom prst="rect">
            <a:avLst/>
          </a:prstGeom>
        </p:spPr>
      </p:pic>
      <p:pic>
        <p:nvPicPr>
          <p:cNvPr id="6" name="図 5">
            <a:extLst>
              <a:ext uri="{FF2B5EF4-FFF2-40B4-BE49-F238E27FC236}">
                <a16:creationId xmlns:a16="http://schemas.microsoft.com/office/drawing/2014/main" id="{2303CC0B-7B36-4019-9BC2-6996832C34BE}"/>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95606" y="7779012"/>
            <a:ext cx="582130" cy="598420"/>
          </a:xfrm>
          <a:prstGeom prst="rect">
            <a:avLst/>
          </a:prstGeom>
        </p:spPr>
      </p:pic>
      <p:sp>
        <p:nvSpPr>
          <p:cNvPr id="39" name="テキスト ボックス 38"/>
          <p:cNvSpPr txBox="1"/>
          <p:nvPr/>
        </p:nvSpPr>
        <p:spPr>
          <a:xfrm>
            <a:off x="3341911" y="6879333"/>
            <a:ext cx="3168018" cy="230832"/>
          </a:xfrm>
          <a:prstGeom prst="rect">
            <a:avLst/>
          </a:prstGeom>
          <a:noFill/>
        </p:spPr>
        <p:txBody>
          <a:bodyPr wrap="square" rtlCol="0">
            <a:spAutoFit/>
          </a:bodyPr>
          <a:lstStyle/>
          <a:p>
            <a:r>
              <a:rPr lang="en-US" altLang="ja-JP" sz="900" dirty="0">
                <a:solidFill>
                  <a:srgbClr val="002060"/>
                </a:solidFill>
                <a:ea typeface="ＤＨＰ特太ゴシック体" panose="020B0500000000000000"/>
              </a:rPr>
              <a:t>※</a:t>
            </a:r>
            <a:r>
              <a:rPr lang="ja-JP" altLang="en-US" sz="900" dirty="0">
                <a:solidFill>
                  <a:srgbClr val="002060"/>
                </a:solidFill>
                <a:ea typeface="ＤＨＰ特太ゴシック体" panose="020B0500000000000000"/>
              </a:rPr>
              <a:t>詳細は申請窓口や市ホームページ等でご確認ください。</a:t>
            </a:r>
            <a:endParaRPr kumimoji="1" lang="ja-JP" altLang="en-US" sz="900" dirty="0">
              <a:solidFill>
                <a:srgbClr val="002060"/>
              </a:solidFill>
              <a:ea typeface="ＤＨＰ特太ゴシック体" panose="020B0500000000000000"/>
            </a:endParaRPr>
          </a:p>
        </p:txBody>
      </p:sp>
    </p:spTree>
    <p:extLst>
      <p:ext uri="{BB962C8B-B14F-4D97-AF65-F5344CB8AC3E}">
        <p14:creationId xmlns:p14="http://schemas.microsoft.com/office/powerpoint/2010/main" val="1312212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a:extLst>
              <a:ext uri="{FF2B5EF4-FFF2-40B4-BE49-F238E27FC236}">
                <a16:creationId xmlns:a16="http://schemas.microsoft.com/office/drawing/2014/main" id="{E37CB9AC-E1B4-4F0C-A429-67A56B9540CF}"/>
              </a:ext>
            </a:extLst>
          </p:cNvPr>
          <p:cNvGraphicFramePr>
            <a:graphicFrameLocks noGrp="1"/>
          </p:cNvGraphicFramePr>
          <p:nvPr>
            <p:extLst>
              <p:ext uri="{D42A27DB-BD31-4B8C-83A1-F6EECF244321}">
                <p14:modId xmlns:p14="http://schemas.microsoft.com/office/powerpoint/2010/main" val="3147129952"/>
              </p:ext>
            </p:extLst>
          </p:nvPr>
        </p:nvGraphicFramePr>
        <p:xfrm>
          <a:off x="120363" y="515976"/>
          <a:ext cx="6652350" cy="6669271"/>
        </p:xfrm>
        <a:graphic>
          <a:graphicData uri="http://schemas.openxmlformats.org/drawingml/2006/table">
            <a:tbl>
              <a:tblPr firstRow="1" bandRow="1">
                <a:tableStyleId>{5940675A-B579-460E-94D1-54222C63F5DA}</a:tableStyleId>
              </a:tblPr>
              <a:tblGrid>
                <a:gridCol w="6188957">
                  <a:extLst>
                    <a:ext uri="{9D8B030D-6E8A-4147-A177-3AD203B41FA5}">
                      <a16:colId xmlns:a16="http://schemas.microsoft.com/office/drawing/2014/main" val="4150679967"/>
                    </a:ext>
                  </a:extLst>
                </a:gridCol>
                <a:gridCol w="463393">
                  <a:extLst>
                    <a:ext uri="{9D8B030D-6E8A-4147-A177-3AD203B41FA5}">
                      <a16:colId xmlns:a16="http://schemas.microsoft.com/office/drawing/2014/main" val="2295844997"/>
                    </a:ext>
                  </a:extLst>
                </a:gridCol>
              </a:tblGrid>
              <a:tr h="1122974">
                <a:tc>
                  <a:txBody>
                    <a:bodyPr/>
                    <a:lstStyle/>
                    <a:p>
                      <a:r>
                        <a:rPr kumimoji="1" lang="ja-JP" altLang="en-US" sz="1200" b="1" dirty="0">
                          <a:solidFill>
                            <a:srgbClr val="0070C0"/>
                          </a:solidFill>
                          <a:latin typeface="ＤＦ平成ゴシック体W5" panose="020B0509000000000000"/>
                          <a:ea typeface="ＤＨＰ平成ゴシックW5" panose="020B0500000000000000" pitchFamily="50" charset="-128"/>
                        </a:rPr>
                        <a:t>主たる生計維持者（＝申請者）が、</a:t>
                      </a:r>
                      <a:endParaRPr kumimoji="1" lang="en-US" altLang="ja-JP" sz="1200" b="1" dirty="0">
                        <a:solidFill>
                          <a:srgbClr val="0070C0"/>
                        </a:solidFill>
                        <a:latin typeface="ＤＦ平成ゴシック体W5" panose="020B0509000000000000"/>
                        <a:ea typeface="ＤＨＰ平成ゴシックW5" panose="020B0500000000000000" pitchFamily="50" charset="-128"/>
                      </a:endParaRPr>
                    </a:p>
                    <a:p>
                      <a:pPr>
                        <a:spcAft>
                          <a:spcPts val="300"/>
                        </a:spcAft>
                      </a:pPr>
                      <a:r>
                        <a:rPr kumimoji="1" lang="en-US" altLang="ja-JP" sz="1200" b="1" dirty="0">
                          <a:solidFill>
                            <a:srgbClr val="0070C0"/>
                          </a:solidFill>
                          <a:latin typeface="ＤＦ平成ゴシック体W5" panose="020B0509000000000000"/>
                          <a:ea typeface="ＤＨＰ平成ゴシックW5" panose="020B0500000000000000" pitchFamily="50" charset="-128"/>
                        </a:rPr>
                        <a:t>A</a:t>
                      </a:r>
                      <a:r>
                        <a:rPr kumimoji="1" lang="ja-JP" altLang="en-US" sz="1200" b="1" dirty="0">
                          <a:solidFill>
                            <a:srgbClr val="0070C0"/>
                          </a:solidFill>
                          <a:latin typeface="ＤＦ平成ゴシック体W5" panose="020B0509000000000000"/>
                          <a:ea typeface="ＤＨＰ平成ゴシックW5" panose="020B0500000000000000" pitchFamily="50" charset="-128"/>
                        </a:rPr>
                        <a:t>：</a:t>
                      </a:r>
                      <a:r>
                        <a:rPr kumimoji="1" lang="ja-JP" altLang="en-US" sz="1200" b="1" u="sng" dirty="0">
                          <a:solidFill>
                            <a:srgbClr val="0070C0"/>
                          </a:solidFill>
                          <a:latin typeface="ＤＦ平成ゴシック体W5" panose="020B0509000000000000"/>
                          <a:ea typeface="ＤＨＰ平成ゴシックW5" panose="020B0500000000000000" pitchFamily="50" charset="-128"/>
                        </a:rPr>
                        <a:t>申請日</a:t>
                      </a:r>
                      <a:r>
                        <a:rPr kumimoji="1" lang="ja-JP" altLang="en-US" sz="1200" b="1" dirty="0">
                          <a:solidFill>
                            <a:srgbClr val="0070C0"/>
                          </a:solidFill>
                          <a:latin typeface="ＤＦ平成ゴシック体W5" panose="020B0509000000000000"/>
                          <a:ea typeface="ＤＨＰ平成ゴシックW5" panose="020B0500000000000000" pitchFamily="50" charset="-128"/>
                        </a:rPr>
                        <a:t>において、離職・廃業後</a:t>
                      </a:r>
                      <a:r>
                        <a:rPr kumimoji="1" lang="en-US" altLang="ja-JP" sz="1200" b="1" dirty="0">
                          <a:solidFill>
                            <a:srgbClr val="0070C0"/>
                          </a:solidFill>
                          <a:latin typeface="ＤＦ平成ゴシック体W5" panose="020B0509000000000000"/>
                          <a:ea typeface="ＤＨＰ平成ゴシックW5" panose="020B0500000000000000" pitchFamily="50" charset="-128"/>
                        </a:rPr>
                        <a:t>2</a:t>
                      </a:r>
                      <a:r>
                        <a:rPr kumimoji="1" lang="ja-JP" altLang="en-US" sz="1200" b="1" dirty="0">
                          <a:solidFill>
                            <a:srgbClr val="0070C0"/>
                          </a:solidFill>
                          <a:latin typeface="ＤＦ平成ゴシック体W5" panose="020B0509000000000000"/>
                          <a:ea typeface="ＤＨＰ平成ゴシックW5" panose="020B0500000000000000" pitchFamily="50" charset="-128"/>
                        </a:rPr>
                        <a:t>年以内である（疾病、負傷、育児等の事由で</a:t>
                      </a:r>
                      <a:endParaRPr kumimoji="1" lang="en-US" altLang="ja-JP" sz="1200" b="1" dirty="0">
                        <a:solidFill>
                          <a:srgbClr val="0070C0"/>
                        </a:solidFill>
                        <a:latin typeface="ＤＦ平成ゴシック体W5" panose="020B0509000000000000"/>
                        <a:ea typeface="ＤＨＰ平成ゴシックW5" panose="020B0500000000000000" pitchFamily="50" charset="-128"/>
                      </a:endParaRPr>
                    </a:p>
                    <a:p>
                      <a:pPr>
                        <a:spcAft>
                          <a:spcPts val="300"/>
                        </a:spcAft>
                      </a:pPr>
                      <a:r>
                        <a:rPr kumimoji="1" lang="ja-JP" altLang="en-US" sz="1200" b="1" dirty="0">
                          <a:solidFill>
                            <a:srgbClr val="0070C0"/>
                          </a:solidFill>
                          <a:latin typeface="ＤＦ平成ゴシック体W5" panose="020B0509000000000000"/>
                          <a:ea typeface="ＤＨＰ平成ゴシックW5" panose="020B0500000000000000" pitchFamily="50" charset="-128"/>
                        </a:rPr>
                        <a:t>　 求職活動ができなかった方はその期間を考慮し、最長</a:t>
                      </a:r>
                      <a:r>
                        <a:rPr kumimoji="1" lang="en-US" altLang="ja-JP" sz="1200" b="1" dirty="0">
                          <a:solidFill>
                            <a:srgbClr val="0070C0"/>
                          </a:solidFill>
                          <a:latin typeface="ＤＦ平成ゴシック体W5" panose="020B0509000000000000"/>
                          <a:ea typeface="ＤＨＰ平成ゴシックW5" panose="020B0500000000000000" pitchFamily="50" charset="-128"/>
                        </a:rPr>
                        <a:t>4</a:t>
                      </a:r>
                      <a:r>
                        <a:rPr kumimoji="1" lang="ja-JP" altLang="en-US" sz="1200" b="1" dirty="0">
                          <a:solidFill>
                            <a:srgbClr val="0070C0"/>
                          </a:solidFill>
                          <a:latin typeface="ＤＦ平成ゴシック体W5" panose="020B0509000000000000"/>
                          <a:ea typeface="ＤＨＰ平成ゴシックW5" panose="020B0500000000000000" pitchFamily="50" charset="-128"/>
                        </a:rPr>
                        <a:t>年以内。）</a:t>
                      </a:r>
                      <a:r>
                        <a:rPr kumimoji="1" lang="ja-JP" altLang="en-US" sz="1200" b="1" baseline="0" dirty="0">
                          <a:solidFill>
                            <a:srgbClr val="0070C0"/>
                          </a:solidFill>
                          <a:latin typeface="ＤＦ平成ゴシック体W5" panose="020B0509000000000000"/>
                          <a:ea typeface="ＤＨＰ平成ゴシックW5" panose="020B0500000000000000" pitchFamily="50" charset="-128"/>
                        </a:rPr>
                        <a:t> </a:t>
                      </a:r>
                      <a:r>
                        <a:rPr kumimoji="1" lang="ja-JP" altLang="en-US" sz="1200" b="1" dirty="0">
                          <a:solidFill>
                            <a:srgbClr val="0070C0"/>
                          </a:solidFill>
                          <a:latin typeface="ＤＦ平成ゴシック体W5" panose="020B0509000000000000"/>
                          <a:ea typeface="ＤＨＰ平成ゴシックW5" panose="020B0500000000000000" pitchFamily="50" charset="-128"/>
                        </a:rPr>
                        <a:t>もしくは</a:t>
                      </a:r>
                      <a:endParaRPr kumimoji="1" lang="en-US" altLang="ja-JP" sz="500" dirty="0">
                        <a:solidFill>
                          <a:srgbClr val="0070C0"/>
                        </a:solidFill>
                        <a:latin typeface="ＤＦ平成ゴシック体W5" panose="020B0509000000000000"/>
                        <a:ea typeface="ＤＨＰ平成ゴシックW5" panose="020B0500000000000000" pitchFamily="50" charset="-128"/>
                      </a:endParaRPr>
                    </a:p>
                    <a:p>
                      <a:pPr marL="0" marR="0" lvl="0" indent="0" algn="l" defTabSz="1320759" rtl="0" eaLnBrk="1" fontAlgn="auto" latinLnBrk="0" hangingPunct="1">
                        <a:lnSpc>
                          <a:spcPct val="100000"/>
                        </a:lnSpc>
                        <a:spcBef>
                          <a:spcPts val="0"/>
                        </a:spcBef>
                        <a:spcAft>
                          <a:spcPts val="0"/>
                        </a:spcAft>
                        <a:buClrTx/>
                        <a:buSzTx/>
                        <a:buFontTx/>
                        <a:buNone/>
                        <a:tabLst/>
                        <a:defRPr/>
                      </a:pPr>
                      <a:r>
                        <a:rPr kumimoji="1" lang="en-US" altLang="ja-JP" sz="1200" b="1" dirty="0">
                          <a:solidFill>
                            <a:srgbClr val="0070C0"/>
                          </a:solidFill>
                          <a:latin typeface="ＤＦ平成ゴシック体W5" panose="020B0509000000000000"/>
                          <a:ea typeface="ＤＨＰ平成ゴシックW5" panose="020B0500000000000000" pitchFamily="50" charset="-128"/>
                        </a:rPr>
                        <a:t>B</a:t>
                      </a:r>
                      <a:r>
                        <a:rPr kumimoji="1" lang="ja-JP" altLang="en-US" sz="1200" b="1" dirty="0">
                          <a:solidFill>
                            <a:srgbClr val="0070C0"/>
                          </a:solidFill>
                          <a:latin typeface="ＤＦ平成ゴシック体W5" panose="020B0509000000000000"/>
                          <a:ea typeface="ＤＨＰ平成ゴシックW5" panose="020B0500000000000000" pitchFamily="50" charset="-128"/>
                        </a:rPr>
                        <a:t>：</a:t>
                      </a:r>
                      <a:r>
                        <a:rPr kumimoji="1" lang="ja-JP" altLang="en-US" sz="1200" b="1" u="sng" dirty="0">
                          <a:solidFill>
                            <a:srgbClr val="0070C0"/>
                          </a:solidFill>
                          <a:latin typeface="ＤＦ平成ゴシック体W5" panose="020B0509000000000000"/>
                          <a:ea typeface="ＤＨＰ平成ゴシックW5" panose="020B0500000000000000" pitchFamily="50" charset="-128"/>
                        </a:rPr>
                        <a:t>申請日の属する月</a:t>
                      </a:r>
                      <a:r>
                        <a:rPr kumimoji="1" lang="ja-JP" altLang="en-US" sz="1200" b="1" dirty="0">
                          <a:solidFill>
                            <a:srgbClr val="0070C0"/>
                          </a:solidFill>
                          <a:latin typeface="ＤＦ平成ゴシック体W5" panose="020B0509000000000000"/>
                          <a:ea typeface="ＤＨＰ平成ゴシックW5" panose="020B0500000000000000" pitchFamily="50" charset="-128"/>
                        </a:rPr>
                        <a:t>において、</a:t>
                      </a:r>
                      <a:r>
                        <a:rPr kumimoji="1" lang="ja-JP" altLang="en-US" sz="1200" b="1" dirty="0">
                          <a:solidFill>
                            <a:srgbClr val="FF0000"/>
                          </a:solidFill>
                          <a:latin typeface="ＤＦ平成ゴシック体W5" panose="020B0509000000000000"/>
                          <a:ea typeface="ＤＨＰ平成ゴシックW5" panose="020B0500000000000000" pitchFamily="50" charset="-128"/>
                        </a:rPr>
                        <a:t>個人の責任・都合によらず</a:t>
                      </a:r>
                      <a:r>
                        <a:rPr kumimoji="1" lang="ja-JP" altLang="en-US" sz="1200" b="1" dirty="0">
                          <a:solidFill>
                            <a:srgbClr val="0070C0"/>
                          </a:solidFill>
                          <a:latin typeface="ＤＦ平成ゴシック体W5" panose="020B0509000000000000"/>
                          <a:ea typeface="ＤＨＰ平成ゴシックW5" panose="020B0500000000000000" pitchFamily="50" charset="-128"/>
                        </a:rPr>
                        <a:t>給与等を得る機会が、</a:t>
                      </a:r>
                      <a:endParaRPr kumimoji="1" lang="en-US" altLang="ja-JP" sz="1200" b="1" dirty="0">
                        <a:solidFill>
                          <a:srgbClr val="0070C0"/>
                        </a:solidFill>
                        <a:latin typeface="ＤＦ平成ゴシック体W5" panose="020B0509000000000000"/>
                        <a:ea typeface="ＤＨＰ平成ゴシックW5" panose="020B0500000000000000" pitchFamily="50" charset="-128"/>
                      </a:endParaRPr>
                    </a:p>
                    <a:p>
                      <a:pPr marL="0" marR="0" lvl="0" indent="0" algn="l" defTabSz="1320759" rtl="0" eaLnBrk="1" fontAlgn="auto" latinLnBrk="0" hangingPunct="1">
                        <a:lnSpc>
                          <a:spcPct val="100000"/>
                        </a:lnSpc>
                        <a:spcBef>
                          <a:spcPts val="0"/>
                        </a:spcBef>
                        <a:spcAft>
                          <a:spcPts val="0"/>
                        </a:spcAft>
                        <a:buClrTx/>
                        <a:buSzTx/>
                        <a:buFontTx/>
                        <a:buNone/>
                        <a:tabLst/>
                        <a:defRPr/>
                      </a:pPr>
                      <a:r>
                        <a:rPr kumimoji="1" lang="ja-JP" altLang="en-US" sz="1200" b="1" dirty="0">
                          <a:solidFill>
                            <a:srgbClr val="0070C0"/>
                          </a:solidFill>
                          <a:latin typeface="ＤＦ平成ゴシック体W5" panose="020B0509000000000000"/>
                          <a:ea typeface="ＤＨＰ平成ゴシックW5" panose="020B0500000000000000" pitchFamily="50" charset="-128"/>
                        </a:rPr>
                        <a:t>　</a:t>
                      </a:r>
                      <a:r>
                        <a:rPr kumimoji="1" lang="ja-JP" altLang="en-US" sz="1200" b="1" baseline="0" dirty="0">
                          <a:solidFill>
                            <a:srgbClr val="0070C0"/>
                          </a:solidFill>
                          <a:latin typeface="ＤＦ平成ゴシック体W5" panose="020B0509000000000000"/>
                          <a:ea typeface="ＤＨＰ平成ゴシックW5" panose="020B0500000000000000" pitchFamily="50" charset="-128"/>
                        </a:rPr>
                        <a:t> </a:t>
                      </a:r>
                      <a:r>
                        <a:rPr kumimoji="1" lang="ja-JP" altLang="en-US" sz="1200" b="1" dirty="0">
                          <a:solidFill>
                            <a:srgbClr val="0070C0"/>
                          </a:solidFill>
                          <a:latin typeface="ＤＦ平成ゴシック体W5" panose="020B0509000000000000"/>
                          <a:ea typeface="ＤＨＰ平成ゴシックW5" panose="020B0500000000000000" pitchFamily="50" charset="-128"/>
                        </a:rPr>
                        <a:t>離職・廃業と同程度まで減少している</a:t>
                      </a:r>
                      <a:endParaRPr kumimoji="1" lang="en-US" altLang="ja-JP" sz="1200" dirty="0">
                        <a:solidFill>
                          <a:srgbClr val="0070C0"/>
                        </a:solidFill>
                        <a:latin typeface="ＤＦ平成ゴシック体W5" panose="020B0509000000000000"/>
                        <a:ea typeface="ＤＨＰ平成ゴシックW5" panose="020B0500000000000000" pitchFamily="50" charset="-128"/>
                      </a:endParaRPr>
                    </a:p>
                  </a:txBody>
                  <a:tcPr marL="51435" marR="51435" marT="25718" marB="25718" anchor="ctr"/>
                </a:tc>
                <a:tc>
                  <a:txBody>
                    <a:bodyPr/>
                    <a:lstStyle/>
                    <a:p>
                      <a:pPr algn="ctr"/>
                      <a:endParaRPr kumimoji="1" lang="en-US" altLang="ja-JP" sz="1400" b="1" dirty="0">
                        <a:solidFill>
                          <a:srgbClr val="0070C0"/>
                        </a:solidFill>
                        <a:latin typeface="ＤＦ平成ゴシック体W5" panose="020B0509000000000000"/>
                        <a:ea typeface="ＤＨＰ平成ゴシックW5" panose="020B0500000000000000" pitchFamily="50" charset="-128"/>
                      </a:endParaRPr>
                    </a:p>
                    <a:p>
                      <a:pPr algn="ctr"/>
                      <a:r>
                        <a:rPr kumimoji="1" lang="en-US" altLang="ja-JP" sz="1400" b="1" dirty="0">
                          <a:solidFill>
                            <a:srgbClr val="0070C0"/>
                          </a:solidFill>
                          <a:latin typeface="ＤＦ平成ゴシック体W5" panose="020B0509000000000000"/>
                          <a:ea typeface="ＤＨＰ平成ゴシックW5" panose="020B0500000000000000" pitchFamily="50" charset="-128"/>
                        </a:rPr>
                        <a:t>A</a:t>
                      </a:r>
                      <a:r>
                        <a:rPr kumimoji="1" lang="ja-JP" altLang="en-US" sz="1400" b="1" dirty="0">
                          <a:solidFill>
                            <a:srgbClr val="0070C0"/>
                          </a:solidFill>
                          <a:latin typeface="ＤＦ平成ゴシック体W5" panose="020B0509000000000000"/>
                          <a:ea typeface="ＤＨＰ平成ゴシックW5" panose="020B0500000000000000" pitchFamily="50" charset="-128"/>
                        </a:rPr>
                        <a:t> □</a:t>
                      </a:r>
                      <a:endParaRPr kumimoji="1" lang="en-US" altLang="ja-JP" sz="800" b="1" dirty="0">
                        <a:solidFill>
                          <a:srgbClr val="0070C0"/>
                        </a:solidFill>
                        <a:latin typeface="ＤＦ平成ゴシック体W5" panose="020B0509000000000000"/>
                        <a:ea typeface="ＤＨＰ平成ゴシックW5" panose="020B0500000000000000" pitchFamily="50" charset="-128"/>
                      </a:endParaRPr>
                    </a:p>
                    <a:p>
                      <a:pPr algn="ctr"/>
                      <a:r>
                        <a:rPr kumimoji="1" lang="en-US" altLang="ja-JP" sz="1400" b="1" dirty="0">
                          <a:solidFill>
                            <a:srgbClr val="0070C0"/>
                          </a:solidFill>
                          <a:latin typeface="ＤＦ平成ゴシック体W5" panose="020B0509000000000000"/>
                          <a:ea typeface="ＤＨＰ平成ゴシックW5" panose="020B0500000000000000" pitchFamily="50" charset="-128"/>
                        </a:rPr>
                        <a:t>B</a:t>
                      </a:r>
                      <a:r>
                        <a:rPr kumimoji="1" lang="ja-JP" altLang="en-US" sz="1400" b="1" dirty="0">
                          <a:solidFill>
                            <a:srgbClr val="0070C0"/>
                          </a:solidFill>
                          <a:latin typeface="ＤＦ平成ゴシック体W5" panose="020B0509000000000000"/>
                          <a:ea typeface="ＤＨＰ平成ゴシックW5" panose="020B0500000000000000" pitchFamily="50" charset="-128"/>
                        </a:rPr>
                        <a:t> □</a:t>
                      </a:r>
                      <a:endParaRPr kumimoji="1" lang="ja-JP" altLang="en-US" sz="1050" b="1" dirty="0">
                        <a:solidFill>
                          <a:srgbClr val="0070C0"/>
                        </a:solidFill>
                        <a:latin typeface="ＤＦ平成ゴシック体W5" panose="020B0509000000000000"/>
                        <a:ea typeface="ＤＨＰ平成ゴシックW5" panose="020B0500000000000000" pitchFamily="50" charset="-128"/>
                      </a:endParaRPr>
                    </a:p>
                  </a:txBody>
                  <a:tcPr marL="51435" marR="51435" marT="25718" marB="25718"/>
                </a:tc>
                <a:extLst>
                  <a:ext uri="{0D108BD9-81ED-4DB2-BD59-A6C34878D82A}">
                    <a16:rowId xmlns:a16="http://schemas.microsoft.com/office/drawing/2014/main" val="848778624"/>
                  </a:ext>
                </a:extLst>
              </a:tr>
              <a:tr h="467332">
                <a:tc>
                  <a:txBody>
                    <a:bodyPr/>
                    <a:lstStyle/>
                    <a:p>
                      <a:pPr marL="0" marR="0" lvl="0" indent="0" algn="l" defTabSz="1320759" rtl="0" eaLnBrk="1" fontAlgn="auto" latinLnBrk="0" hangingPunct="1">
                        <a:lnSpc>
                          <a:spcPct val="100000"/>
                        </a:lnSpc>
                        <a:spcBef>
                          <a:spcPts val="0"/>
                        </a:spcBef>
                        <a:spcAft>
                          <a:spcPts val="0"/>
                        </a:spcAft>
                        <a:buClrTx/>
                        <a:buSzTx/>
                        <a:buFontTx/>
                        <a:buNone/>
                        <a:tabLst/>
                        <a:defRPr/>
                      </a:pPr>
                      <a:r>
                        <a:rPr kumimoji="1" lang="ja-JP" altLang="en-US" sz="1200" b="1" dirty="0">
                          <a:solidFill>
                            <a:srgbClr val="0070C0"/>
                          </a:solidFill>
                          <a:latin typeface="ＤＦ平成ゴシック体W5" panose="020B0509000000000000"/>
                          <a:ea typeface="ＤＨＰ平成ゴシックW5" panose="020B0500000000000000" pitchFamily="50" charset="-128"/>
                        </a:rPr>
                        <a:t>自治体等が実施する離職者等に対する住居の確保を目的とした類似の給付等を、申請者及び申請者と同一の世帯に属する者が受けていない。</a:t>
                      </a:r>
                      <a:endParaRPr kumimoji="1" lang="en-US" altLang="ja-JP" sz="1200" b="1" dirty="0">
                        <a:solidFill>
                          <a:srgbClr val="0070C0"/>
                        </a:solidFill>
                        <a:latin typeface="ＤＦ平成ゴシック体W5" panose="020B0509000000000000"/>
                        <a:ea typeface="ＤＨＰ平成ゴシックW5" panose="020B0500000000000000" pitchFamily="50" charset="-128"/>
                      </a:endParaRPr>
                    </a:p>
                  </a:txBody>
                  <a:tcPr marL="51435" marR="51435" marT="25718" marB="25718" anchor="ctr"/>
                </a:tc>
                <a:tc>
                  <a:txBody>
                    <a:bodyPr/>
                    <a:lstStyle/>
                    <a:p>
                      <a:pPr algn="ctr"/>
                      <a:r>
                        <a:rPr kumimoji="1" lang="ja-JP" altLang="en-US" sz="1400" b="1" dirty="0">
                          <a:solidFill>
                            <a:srgbClr val="0070C0"/>
                          </a:solidFill>
                          <a:latin typeface="ＤＦ平成ゴシック体W5" panose="020B0509000000000000"/>
                          <a:ea typeface="ＤＨＰ平成ゴシックW5" panose="020B0500000000000000" pitchFamily="50" charset="-128"/>
                        </a:rPr>
                        <a:t>□</a:t>
                      </a:r>
                    </a:p>
                  </a:txBody>
                  <a:tcPr marL="51435" marR="51435" marT="25718" marB="25718" anchor="ctr"/>
                </a:tc>
                <a:extLst>
                  <a:ext uri="{0D108BD9-81ED-4DB2-BD59-A6C34878D82A}">
                    <a16:rowId xmlns:a16="http://schemas.microsoft.com/office/drawing/2014/main" val="1313060498"/>
                  </a:ext>
                </a:extLst>
              </a:tr>
              <a:tr h="5078965">
                <a:tc>
                  <a:txBody>
                    <a:bodyPr/>
                    <a:lstStyle/>
                    <a:p>
                      <a:pPr>
                        <a:spcBef>
                          <a:spcPts val="600"/>
                        </a:spcBef>
                      </a:pPr>
                      <a:r>
                        <a:rPr kumimoji="1" lang="ja-JP" altLang="en-US" sz="1200" b="1" u="sng" dirty="0">
                          <a:solidFill>
                            <a:srgbClr val="0070C0"/>
                          </a:solidFill>
                          <a:latin typeface="ＤＦ平成ゴシック体W5" panose="020B0509000000000000"/>
                          <a:ea typeface="ＤＨＰ平成ゴシックW5" panose="020B0500000000000000" pitchFamily="50" charset="-128"/>
                        </a:rPr>
                        <a:t>申請日の属する月</a:t>
                      </a:r>
                      <a:r>
                        <a:rPr kumimoji="1" lang="ja-JP" altLang="en-US" sz="1200" b="1" u="none" dirty="0">
                          <a:solidFill>
                            <a:srgbClr val="0070C0"/>
                          </a:solidFill>
                          <a:latin typeface="ＤＦ平成ゴシック体W5" panose="020B0509000000000000"/>
                          <a:ea typeface="ＤＨＰ平成ゴシックW5" panose="020B0500000000000000" pitchFamily="50" charset="-128"/>
                        </a:rPr>
                        <a:t>において、世帯収入合計額が収入基準額を超えていない、かつ、</a:t>
                      </a:r>
                      <a:br>
                        <a:rPr kumimoji="1" lang="en-US" altLang="ja-JP" sz="1200" b="1" u="none" dirty="0">
                          <a:solidFill>
                            <a:srgbClr val="0070C0"/>
                          </a:solidFill>
                          <a:latin typeface="ＤＦ平成ゴシック体W5" panose="020B0509000000000000"/>
                          <a:ea typeface="ＤＨＰ平成ゴシックW5" panose="020B0500000000000000" pitchFamily="50" charset="-128"/>
                        </a:rPr>
                      </a:br>
                      <a:r>
                        <a:rPr kumimoji="1" lang="ja-JP" altLang="en-US" sz="1200" b="1" u="sng" dirty="0">
                          <a:solidFill>
                            <a:srgbClr val="0070C0"/>
                          </a:solidFill>
                          <a:latin typeface="ＤＦ平成ゴシック体W5" panose="020B0509000000000000"/>
                          <a:ea typeface="ＤＨＰ平成ゴシックW5" panose="020B0500000000000000" pitchFamily="50" charset="-128"/>
                        </a:rPr>
                        <a:t>申請日</a:t>
                      </a:r>
                      <a:r>
                        <a:rPr kumimoji="1" lang="ja-JP" altLang="en-US" sz="1200" b="1" u="none" dirty="0">
                          <a:solidFill>
                            <a:srgbClr val="0070C0"/>
                          </a:solidFill>
                          <a:latin typeface="ＤＦ平成ゴシック体W5" panose="020B0509000000000000"/>
                          <a:ea typeface="ＤＨＰ平成ゴシックW5" panose="020B0500000000000000" pitchFamily="50" charset="-128"/>
                        </a:rPr>
                        <a:t>において、世帯の預貯金の合計額</a:t>
                      </a:r>
                      <a:r>
                        <a:rPr kumimoji="1" lang="ja-JP" altLang="en-US" sz="1200" b="1" dirty="0">
                          <a:solidFill>
                            <a:srgbClr val="0070C0"/>
                          </a:solidFill>
                          <a:latin typeface="ＤＦ平成ゴシック体W5" panose="020B0509000000000000"/>
                          <a:ea typeface="ＤＨＰ平成ゴシックW5" panose="020B0500000000000000" pitchFamily="50" charset="-128"/>
                        </a:rPr>
                        <a:t>が一定額以内である</a:t>
                      </a:r>
                      <a:endParaRPr kumimoji="1" lang="en-US" altLang="ja-JP" sz="1200" dirty="0">
                        <a:solidFill>
                          <a:srgbClr val="0070C0"/>
                        </a:solidFill>
                        <a:latin typeface="ＤＦ平成ゴシック体W5" panose="020B0509000000000000"/>
                        <a:ea typeface="ＤＨＰ平成ゴシックW5" panose="020B0500000000000000" pitchFamily="50" charset="-128"/>
                      </a:endParaRPr>
                    </a:p>
                    <a:p>
                      <a:r>
                        <a:rPr kumimoji="1" lang="ja-JP" altLang="en-US" sz="1400" dirty="0">
                          <a:solidFill>
                            <a:schemeClr val="tx1"/>
                          </a:solidFill>
                          <a:latin typeface="ＤＦ平成ゴシック体W5" panose="020B0509000000000000"/>
                          <a:ea typeface="ＤＨＰ平成ゴシックW5" panose="020B0500000000000000" pitchFamily="50" charset="-128"/>
                        </a:rPr>
                        <a:t>　</a:t>
                      </a:r>
                      <a:r>
                        <a:rPr kumimoji="1" lang="ja-JP" altLang="en-US" sz="1200" dirty="0">
                          <a:solidFill>
                            <a:schemeClr val="tx1"/>
                          </a:solidFill>
                          <a:latin typeface="ＤＦ平成ゴシック体W5" panose="020B0509000000000000"/>
                          <a:ea typeface="ＤＨＰ平成ゴシックW5" panose="020B0500000000000000" pitchFamily="50" charset="-128"/>
                        </a:rPr>
                        <a:t>大分市の場合　</a:t>
                      </a:r>
                      <a:r>
                        <a:rPr kumimoji="1" lang="ja-JP" altLang="en-US" sz="1200" dirty="0">
                          <a:solidFill>
                            <a:srgbClr val="0070C0"/>
                          </a:solidFill>
                          <a:latin typeface="ＤＦ平成ゴシック体W5" panose="020B0509000000000000"/>
                          <a:ea typeface="ＤＨＰ平成ゴシックW5" panose="020B0500000000000000" pitchFamily="50" charset="-128"/>
                        </a:rPr>
                        <a:t>　　　　　　　　　　　　　　　　　　　　  　　　　（単位：円）</a:t>
                      </a:r>
                      <a:endParaRPr kumimoji="1" lang="en-US" altLang="ja-JP" sz="1200" dirty="0">
                        <a:solidFill>
                          <a:srgbClr val="0070C0"/>
                        </a:solidFill>
                        <a:latin typeface="ＤＦ平成ゴシック体W5" panose="020B0509000000000000"/>
                        <a:ea typeface="ＤＨＰ平成ゴシックW5" panose="020B0500000000000000" pitchFamily="50" charset="-128"/>
                      </a:endParaRPr>
                    </a:p>
                    <a:p>
                      <a:endParaRPr kumimoji="1" lang="en-US" altLang="ja-JP" sz="1200" dirty="0">
                        <a:solidFill>
                          <a:srgbClr val="0070C0"/>
                        </a:solidFill>
                        <a:latin typeface="ＤＦ平成ゴシック体W5" panose="020B0509000000000000"/>
                        <a:ea typeface="ＤＨＰ平成ゴシックW5" panose="020B0500000000000000" pitchFamily="50" charset="-128"/>
                      </a:endParaRPr>
                    </a:p>
                    <a:p>
                      <a:endParaRPr kumimoji="1" lang="en-US" altLang="ja-JP" sz="1400" dirty="0">
                        <a:solidFill>
                          <a:srgbClr val="0070C0"/>
                        </a:solidFill>
                        <a:latin typeface="ＤＦ平成ゴシック体W5" panose="020B0509000000000000"/>
                        <a:ea typeface="ＤＨＰ平成ゴシックW5" panose="020B0500000000000000" pitchFamily="50" charset="-128"/>
                      </a:endParaRPr>
                    </a:p>
                    <a:p>
                      <a:endParaRPr kumimoji="1" lang="en-US" altLang="ja-JP" sz="1400" dirty="0">
                        <a:solidFill>
                          <a:srgbClr val="0070C0"/>
                        </a:solidFill>
                        <a:latin typeface="ＤＦ平成ゴシック体W5" panose="020B0509000000000000"/>
                        <a:ea typeface="ＤＨＰ平成ゴシックW5" panose="020B0500000000000000" pitchFamily="50" charset="-128"/>
                      </a:endParaRPr>
                    </a:p>
                    <a:p>
                      <a:endParaRPr kumimoji="1" lang="ja-JP" altLang="en-US" sz="1400" dirty="0">
                        <a:solidFill>
                          <a:srgbClr val="0070C0"/>
                        </a:solidFill>
                        <a:latin typeface="ＤＦ平成ゴシック体W5" panose="020B0509000000000000"/>
                        <a:ea typeface="ＤＨＰ平成ゴシックW5" panose="020B0500000000000000" pitchFamily="50" charset="-128"/>
                      </a:endParaRPr>
                    </a:p>
                  </a:txBody>
                  <a:tcPr marL="51435" marR="51435" marT="72000" marB="25718"/>
                </a:tc>
                <a:tc>
                  <a:txBody>
                    <a:bodyPr/>
                    <a:lstStyle/>
                    <a:p>
                      <a:pPr algn="ctr"/>
                      <a:endParaRPr kumimoji="1" lang="en-US" altLang="ja-JP" sz="1600" dirty="0">
                        <a:solidFill>
                          <a:srgbClr val="0070C0"/>
                        </a:solidFill>
                        <a:latin typeface="ＤＦ平成ゴシック体W5" panose="020B0509000000000000"/>
                        <a:ea typeface="ＤＨＰ平成ゴシックW5" panose="020B0500000000000000" pitchFamily="50" charset="-128"/>
                      </a:endParaRPr>
                    </a:p>
                    <a:p>
                      <a:pPr algn="ctr"/>
                      <a:r>
                        <a:rPr kumimoji="1" lang="ja-JP" altLang="en-US" sz="1600" dirty="0">
                          <a:solidFill>
                            <a:srgbClr val="0070C0"/>
                          </a:solidFill>
                          <a:latin typeface="ＤＦ平成ゴシック体W5" panose="020B0509000000000000"/>
                          <a:ea typeface="ＤＨＰ平成ゴシックW5" panose="020B0500000000000000" pitchFamily="50" charset="-128"/>
                        </a:rPr>
                        <a:t>□</a:t>
                      </a:r>
                      <a:endParaRPr kumimoji="1" lang="en-US" altLang="ja-JP" sz="1600" dirty="0">
                        <a:solidFill>
                          <a:srgbClr val="0070C0"/>
                        </a:solidFill>
                        <a:latin typeface="ＤＦ平成ゴシック体W5" panose="020B0509000000000000"/>
                        <a:ea typeface="ＤＨＰ平成ゴシックW5" panose="020B0500000000000000" pitchFamily="50" charset="-128"/>
                      </a:endParaRPr>
                    </a:p>
                  </a:txBody>
                  <a:tcPr marL="51435" marR="51435" marT="25718" marB="25718"/>
                </a:tc>
                <a:extLst>
                  <a:ext uri="{0D108BD9-81ED-4DB2-BD59-A6C34878D82A}">
                    <a16:rowId xmlns:a16="http://schemas.microsoft.com/office/drawing/2014/main" val="3704671555"/>
                  </a:ext>
                </a:extLst>
              </a:tr>
            </a:tbl>
          </a:graphicData>
        </a:graphic>
      </p:graphicFrame>
      <p:grpSp>
        <p:nvGrpSpPr>
          <p:cNvPr id="2" name="グループ化 1">
            <a:extLst>
              <a:ext uri="{FF2B5EF4-FFF2-40B4-BE49-F238E27FC236}">
                <a16:creationId xmlns:a16="http://schemas.microsoft.com/office/drawing/2014/main" id="{8F577874-B1AE-4353-851A-6F63B3D5480C}"/>
              </a:ext>
              <a:ext uri="{C183D7F6-B498-43B3-948B-1728B52AA6E4}">
                <adec:decorative xmlns:adec="http://schemas.microsoft.com/office/drawing/2017/decorative" val="1"/>
              </a:ext>
            </a:extLst>
          </p:cNvPr>
          <p:cNvGrpSpPr/>
          <p:nvPr/>
        </p:nvGrpSpPr>
        <p:grpSpPr>
          <a:xfrm>
            <a:off x="111212" y="21069"/>
            <a:ext cx="6746787" cy="446208"/>
            <a:chOff x="34025" y="1488767"/>
            <a:chExt cx="6779350" cy="473805"/>
          </a:xfrm>
        </p:grpSpPr>
        <p:sp>
          <p:nvSpPr>
            <p:cNvPr id="3" name="ホームベース 5">
              <a:extLst>
                <a:ext uri="{FF2B5EF4-FFF2-40B4-BE49-F238E27FC236}">
                  <a16:creationId xmlns:a16="http://schemas.microsoft.com/office/drawing/2014/main" id="{43292378-AF7D-4A3F-9BF5-E9489DC64D16}"/>
                </a:ext>
              </a:extLst>
            </p:cNvPr>
            <p:cNvSpPr/>
            <p:nvPr/>
          </p:nvSpPr>
          <p:spPr>
            <a:xfrm>
              <a:off x="34025" y="1530572"/>
              <a:ext cx="6779350" cy="432000"/>
            </a:xfrm>
            <a:prstGeom prst="homePlate">
              <a:avLst>
                <a:gd name="adj" fmla="val 73783"/>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7" name="テキスト ボックス 6">
              <a:extLst>
                <a:ext uri="{FF2B5EF4-FFF2-40B4-BE49-F238E27FC236}">
                  <a16:creationId xmlns:a16="http://schemas.microsoft.com/office/drawing/2014/main" id="{547F0840-AAB7-4EB1-8CF3-AD965D7259DC}"/>
                </a:ext>
              </a:extLst>
            </p:cNvPr>
            <p:cNvSpPr txBox="1"/>
            <p:nvPr/>
          </p:nvSpPr>
          <p:spPr>
            <a:xfrm>
              <a:off x="43175" y="1524279"/>
              <a:ext cx="3953588" cy="424856"/>
            </a:xfrm>
            <a:prstGeom prst="rect">
              <a:avLst/>
            </a:prstGeom>
            <a:noFill/>
          </p:spPr>
          <p:txBody>
            <a:bodyPr wrap="square" rtlCol="0">
              <a:spAutoFit/>
            </a:bodyPr>
            <a:lstStyle/>
            <a:p>
              <a:r>
                <a:rPr lang="ja-JP" altLang="en-US" sz="2000" b="1" dirty="0">
                  <a:solidFill>
                    <a:srgbClr val="002060"/>
                  </a:solidFill>
                  <a:latin typeface="ＤＨＰ特太ゴシック体" panose="020B0500000000000000" pitchFamily="50" charset="-128"/>
                  <a:ea typeface="ＤＨＰ特太ゴシック体" panose="020B0500000000000000" pitchFamily="50" charset="-128"/>
                </a:rPr>
                <a:t>主な支給要件チェックリスト　　</a:t>
              </a:r>
              <a:endParaRPr lang="ja-JP" altLang="en-US" sz="900" b="1" dirty="0">
                <a:solidFill>
                  <a:srgbClr val="002060"/>
                </a:solidFill>
                <a:latin typeface="ＤＨＰ特太ゴシック体" panose="020B0500000000000000" pitchFamily="50" charset="-128"/>
                <a:ea typeface="ＤＨＰ特太ゴシック体" panose="020B0500000000000000" pitchFamily="50" charset="-128"/>
              </a:endParaRPr>
            </a:p>
          </p:txBody>
        </p:sp>
        <p:pic>
          <p:nvPicPr>
            <p:cNvPr id="12" name="図 11">
              <a:extLst>
                <a:ext uri="{FF2B5EF4-FFF2-40B4-BE49-F238E27FC236}">
                  <a16:creationId xmlns:a16="http://schemas.microsoft.com/office/drawing/2014/main" id="{CF2DC794-964D-4928-AAA8-0E66AE650B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3474873" y="1488767"/>
              <a:ext cx="400109" cy="400108"/>
            </a:xfrm>
            <a:prstGeom prst="rect">
              <a:avLst/>
            </a:prstGeom>
          </p:spPr>
        </p:pic>
      </p:grpSp>
      <p:graphicFrame>
        <p:nvGraphicFramePr>
          <p:cNvPr id="14" name="表 13">
            <a:extLst>
              <a:ext uri="{FF2B5EF4-FFF2-40B4-BE49-F238E27FC236}">
                <a16:creationId xmlns:a16="http://schemas.microsoft.com/office/drawing/2014/main" id="{EE9FF41D-B641-4071-945A-830E5140BBCC}"/>
              </a:ext>
            </a:extLst>
          </p:cNvPr>
          <p:cNvGraphicFramePr>
            <a:graphicFrameLocks noGrp="1"/>
          </p:cNvGraphicFramePr>
          <p:nvPr>
            <p:extLst>
              <p:ext uri="{D42A27DB-BD31-4B8C-83A1-F6EECF244321}">
                <p14:modId xmlns:p14="http://schemas.microsoft.com/office/powerpoint/2010/main" val="1419051176"/>
              </p:ext>
            </p:extLst>
          </p:nvPr>
        </p:nvGraphicFramePr>
        <p:xfrm>
          <a:off x="189113" y="2761734"/>
          <a:ext cx="6099890" cy="2411319"/>
        </p:xfrm>
        <a:graphic>
          <a:graphicData uri="http://schemas.openxmlformats.org/drawingml/2006/table">
            <a:tbl>
              <a:tblPr firstRow="1" bandRow="1">
                <a:tableStyleId>{5940675A-B579-460E-94D1-54222C63F5DA}</a:tableStyleId>
              </a:tblPr>
              <a:tblGrid>
                <a:gridCol w="2535160">
                  <a:extLst>
                    <a:ext uri="{9D8B030D-6E8A-4147-A177-3AD203B41FA5}">
                      <a16:colId xmlns:a16="http://schemas.microsoft.com/office/drawing/2014/main" val="48823355"/>
                    </a:ext>
                  </a:extLst>
                </a:gridCol>
                <a:gridCol w="712946">
                  <a:extLst>
                    <a:ext uri="{9D8B030D-6E8A-4147-A177-3AD203B41FA5}">
                      <a16:colId xmlns:a16="http://schemas.microsoft.com/office/drawing/2014/main" val="115096742"/>
                    </a:ext>
                  </a:extLst>
                </a:gridCol>
                <a:gridCol w="712946">
                  <a:extLst>
                    <a:ext uri="{9D8B030D-6E8A-4147-A177-3AD203B41FA5}">
                      <a16:colId xmlns:a16="http://schemas.microsoft.com/office/drawing/2014/main" val="464133350"/>
                    </a:ext>
                  </a:extLst>
                </a:gridCol>
                <a:gridCol w="712946">
                  <a:extLst>
                    <a:ext uri="{9D8B030D-6E8A-4147-A177-3AD203B41FA5}">
                      <a16:colId xmlns:a16="http://schemas.microsoft.com/office/drawing/2014/main" val="985320090"/>
                    </a:ext>
                  </a:extLst>
                </a:gridCol>
                <a:gridCol w="712946">
                  <a:extLst>
                    <a:ext uri="{9D8B030D-6E8A-4147-A177-3AD203B41FA5}">
                      <a16:colId xmlns:a16="http://schemas.microsoft.com/office/drawing/2014/main" val="2586185972"/>
                    </a:ext>
                  </a:extLst>
                </a:gridCol>
                <a:gridCol w="712946">
                  <a:extLst>
                    <a:ext uri="{9D8B030D-6E8A-4147-A177-3AD203B41FA5}">
                      <a16:colId xmlns:a16="http://schemas.microsoft.com/office/drawing/2014/main" val="1539921000"/>
                    </a:ext>
                  </a:extLst>
                </a:gridCol>
              </a:tblGrid>
              <a:tr h="284622">
                <a:tc>
                  <a:txBody>
                    <a:bodyPr/>
                    <a:lstStyle/>
                    <a:p>
                      <a:pPr algn="r"/>
                      <a:r>
                        <a:rPr kumimoji="1" lang="ja-JP" altLang="en-US" sz="1200" dirty="0">
                          <a:solidFill>
                            <a:schemeClr val="tx1"/>
                          </a:solidFill>
                          <a:latin typeface="ＤＨＰ平成ゴシックW5" panose="020B0500000000000000" pitchFamily="50" charset="-128"/>
                          <a:ea typeface="ＤＨＰ平成ゴシックW5" panose="020B0500000000000000" pitchFamily="50" charset="-128"/>
                        </a:rPr>
                        <a:t>（世帯）　</a:t>
                      </a:r>
                    </a:p>
                  </a:txBody>
                  <a:tcPr anchor="ctr"/>
                </a:tc>
                <a:tc>
                  <a:txBody>
                    <a:bodyPr/>
                    <a:lstStyle/>
                    <a:p>
                      <a:pPr algn="ctr"/>
                      <a:r>
                        <a:rPr kumimoji="1" lang="ja-JP" altLang="en-US" sz="1200" dirty="0">
                          <a:solidFill>
                            <a:schemeClr val="tx1"/>
                          </a:solidFill>
                          <a:latin typeface="ＤＨＰ平成ゴシックW5" panose="020B0500000000000000" pitchFamily="50" charset="-128"/>
                          <a:ea typeface="ＤＨＰ平成ゴシックW5" panose="020B0500000000000000" pitchFamily="50" charset="-128"/>
                        </a:rPr>
                        <a:t>単身</a:t>
                      </a:r>
                    </a:p>
                  </a:txBody>
                  <a:tcPr anchor="ctr"/>
                </a:tc>
                <a:tc>
                  <a:txBody>
                    <a:bodyPr/>
                    <a:lstStyle/>
                    <a:p>
                      <a:pPr algn="ctr"/>
                      <a:r>
                        <a:rPr kumimoji="1" lang="ja-JP" altLang="en-US" sz="1200" dirty="0">
                          <a:solidFill>
                            <a:schemeClr val="tx1"/>
                          </a:solidFill>
                          <a:latin typeface="ＤＨＰ平成ゴシックW5" panose="020B0500000000000000" pitchFamily="50" charset="-128"/>
                          <a:ea typeface="ＤＨＰ平成ゴシックW5" panose="020B0500000000000000" pitchFamily="50" charset="-128"/>
                        </a:rPr>
                        <a:t>２人</a:t>
                      </a:r>
                    </a:p>
                  </a:txBody>
                  <a:tcPr anchor="ctr"/>
                </a:tc>
                <a:tc>
                  <a:txBody>
                    <a:bodyPr/>
                    <a:lstStyle/>
                    <a:p>
                      <a:pPr algn="ctr"/>
                      <a:r>
                        <a:rPr kumimoji="1" lang="ja-JP" altLang="en-US" sz="1200" dirty="0">
                          <a:solidFill>
                            <a:schemeClr val="tx1"/>
                          </a:solidFill>
                          <a:latin typeface="ＤＨＰ平成ゴシックW5" panose="020B0500000000000000" pitchFamily="50" charset="-128"/>
                          <a:ea typeface="ＤＨＰ平成ゴシックW5" panose="020B0500000000000000" pitchFamily="50" charset="-128"/>
                        </a:rPr>
                        <a:t>３人</a:t>
                      </a:r>
                    </a:p>
                  </a:txBody>
                  <a:tcPr anchor="ctr"/>
                </a:tc>
                <a:tc>
                  <a:txBody>
                    <a:bodyPr/>
                    <a:lstStyle/>
                    <a:p>
                      <a:pPr algn="ctr"/>
                      <a:r>
                        <a:rPr kumimoji="1" lang="ja-JP" altLang="en-US" sz="1200" dirty="0">
                          <a:solidFill>
                            <a:schemeClr val="tx1"/>
                          </a:solidFill>
                          <a:latin typeface="ＤＨＰ平成ゴシックW5" panose="020B0500000000000000" pitchFamily="50" charset="-128"/>
                          <a:ea typeface="ＤＨＰ平成ゴシックW5" panose="020B0500000000000000" pitchFamily="50" charset="-128"/>
                        </a:rPr>
                        <a:t>４人</a:t>
                      </a:r>
                    </a:p>
                  </a:txBody>
                  <a:tcPr anchor="ctr"/>
                </a:tc>
                <a:tc>
                  <a:txBody>
                    <a:bodyPr/>
                    <a:lstStyle/>
                    <a:p>
                      <a:pPr algn="ctr"/>
                      <a:r>
                        <a:rPr kumimoji="1" lang="ja-JP" altLang="en-US" sz="1200" dirty="0">
                          <a:solidFill>
                            <a:schemeClr val="tx1"/>
                          </a:solidFill>
                          <a:latin typeface="ＤＨＰ平成ゴシックW5" panose="020B0500000000000000" pitchFamily="50" charset="-128"/>
                          <a:ea typeface="ＤＨＰ平成ゴシックW5" panose="020B0500000000000000" pitchFamily="50" charset="-128"/>
                        </a:rPr>
                        <a:t>５人</a:t>
                      </a:r>
                    </a:p>
                  </a:txBody>
                  <a:tcPr anchor="ctr"/>
                </a:tc>
                <a:extLst>
                  <a:ext uri="{0D108BD9-81ED-4DB2-BD59-A6C34878D82A}">
                    <a16:rowId xmlns:a16="http://schemas.microsoft.com/office/drawing/2014/main" val="70248059"/>
                  </a:ext>
                </a:extLst>
              </a:tr>
              <a:tr h="363960">
                <a:tc>
                  <a:txBody>
                    <a:bodyPr/>
                    <a:lstStyle/>
                    <a:p>
                      <a:pPr algn="l"/>
                      <a:r>
                        <a:rPr kumimoji="1" lang="ja-JP" altLang="en-US" sz="1200" b="1" u="none" dirty="0">
                          <a:solidFill>
                            <a:srgbClr val="FF0000"/>
                          </a:solidFill>
                          <a:latin typeface="ＤＨＰ平成ゴシックW5" panose="020B0500000000000000" pitchFamily="50" charset="-128"/>
                          <a:ea typeface="ＤＨＰ平成ゴシックW5" panose="020B0500000000000000" pitchFamily="50" charset="-128"/>
                        </a:rPr>
                        <a:t>基準額</a:t>
                      </a:r>
                      <a:r>
                        <a:rPr kumimoji="1" lang="ja-JP" altLang="en-US" sz="1200" b="1" u="none" baseline="30000" dirty="0">
                          <a:solidFill>
                            <a:srgbClr val="FF0000"/>
                          </a:solidFill>
                          <a:latin typeface="ＤＨＰ平成ゴシックW5" panose="020B0500000000000000" pitchFamily="50" charset="-128"/>
                          <a:ea typeface="ＤＨＰ平成ゴシックW5" panose="020B0500000000000000" pitchFamily="50" charset="-128"/>
                        </a:rPr>
                        <a:t>★</a:t>
                      </a:r>
                      <a:endParaRPr kumimoji="1" lang="ja-JP" altLang="en-US" sz="1200" b="1" u="none" baseline="30000" dirty="0">
                        <a:solidFill>
                          <a:schemeClr val="tx1"/>
                        </a:solidFill>
                        <a:latin typeface="ＤＨＰ平成ゴシックW5" panose="020B0500000000000000" pitchFamily="50" charset="-128"/>
                        <a:ea typeface="ＤＨＰ平成ゴシックW5" panose="020B0500000000000000" pitchFamily="50" charset="-128"/>
                      </a:endParaRPr>
                    </a:p>
                  </a:txBody>
                  <a:tcPr anchor="ctr"/>
                </a:tc>
                <a:tc>
                  <a:txBody>
                    <a:bodyPr/>
                    <a:lstStyle/>
                    <a:p>
                      <a:pPr algn="ct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89,000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131,000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157,000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194,000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232,000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extLst>
                  <a:ext uri="{0D108BD9-81ED-4DB2-BD59-A6C34878D82A}">
                    <a16:rowId xmlns:a16="http://schemas.microsoft.com/office/drawing/2014/main" val="1646012728"/>
                  </a:ext>
                </a:extLst>
              </a:tr>
              <a:tr h="363960">
                <a:tc>
                  <a:txBody>
                    <a:bodyPr/>
                    <a:lstStyle/>
                    <a:p>
                      <a:r>
                        <a:rPr kumimoji="1" lang="ja-JP" altLang="en-US" sz="1200" b="1" dirty="0">
                          <a:solidFill>
                            <a:srgbClr val="FF0000"/>
                          </a:solidFill>
                          <a:latin typeface="ＤＨＰ平成ゴシックW5" panose="020B0500000000000000" pitchFamily="50" charset="-128"/>
                          <a:ea typeface="ＤＨＰ平成ゴシックW5" panose="020B0500000000000000" pitchFamily="50" charset="-128"/>
                        </a:rPr>
                        <a:t>支給額（上限額）</a:t>
                      </a:r>
                    </a:p>
                  </a:txBody>
                  <a:tcPr anchor="ctr"/>
                </a:tc>
                <a:tc>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29,000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35,000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gridSpan="3">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38,000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hMerge="1">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endParaRPr kumimoji="1" lang="ja-JP" altLang="en-US" sz="1200" b="1" dirty="0">
                        <a:solidFill>
                          <a:srgbClr val="FF0000"/>
                        </a:solidFill>
                        <a:latin typeface="ＤＨＰ平成ゴシックW5" panose="020B0500000000000000" pitchFamily="50" charset="-128"/>
                        <a:ea typeface="ＤＨＰ平成ゴシックW5" panose="020B0500000000000000" pitchFamily="50" charset="-128"/>
                      </a:endParaRPr>
                    </a:p>
                  </a:txBody>
                  <a:tcPr marL="45720" marR="45720" anchor="ctr"/>
                </a:tc>
                <a:tc hMerge="1">
                  <a:txBody>
                    <a:bodyPr/>
                    <a:lstStyle/>
                    <a:p>
                      <a:endParaRPr kumimoji="1" lang="ja-JP" altLang="en-US"/>
                    </a:p>
                  </a:txBody>
                  <a:tcPr/>
                </a:tc>
                <a:extLst>
                  <a:ext uri="{0D108BD9-81ED-4DB2-BD59-A6C34878D82A}">
                    <a16:rowId xmlns:a16="http://schemas.microsoft.com/office/drawing/2014/main" val="181795976"/>
                  </a:ext>
                </a:extLst>
              </a:tr>
              <a:tr h="940218">
                <a:tc>
                  <a:txBody>
                    <a:bodyPr/>
                    <a:lstStyle/>
                    <a:p>
                      <a:r>
                        <a:rPr kumimoji="1" lang="ja-JP" altLang="en-US" sz="1200" b="1" dirty="0">
                          <a:solidFill>
                            <a:srgbClr val="FF0000"/>
                          </a:solidFill>
                          <a:latin typeface="ＤＨＰ平成ゴシックW5" panose="020B0500000000000000" pitchFamily="50" charset="-128"/>
                          <a:ea typeface="ＤＨＰ平成ゴシックW5" panose="020B0500000000000000" pitchFamily="50" charset="-128"/>
                        </a:rPr>
                        <a:t>収入基準額（月額）①</a:t>
                      </a:r>
                      <a:r>
                        <a:rPr kumimoji="1" lang="en-US" altLang="ja-JP" sz="1200" b="1" dirty="0">
                          <a:solidFill>
                            <a:srgbClr val="FF0000"/>
                          </a:solidFill>
                          <a:latin typeface="ＤＨＰ平成ゴシックW5" panose="020B0500000000000000" pitchFamily="50" charset="-128"/>
                          <a:ea typeface="ＤＨＰ平成ゴシックW5" panose="020B0500000000000000" pitchFamily="50" charset="-128"/>
                        </a:rPr>
                        <a:t>+</a:t>
                      </a:r>
                      <a:r>
                        <a:rPr kumimoji="1" lang="ja-JP" altLang="en-US" sz="1200" b="1" dirty="0">
                          <a:solidFill>
                            <a:srgbClr val="FF0000"/>
                          </a:solidFill>
                          <a:latin typeface="ＤＨＰ平成ゴシックW5" panose="020B0500000000000000" pitchFamily="50" charset="-128"/>
                          <a:ea typeface="ＤＨＰ平成ゴシックW5" panose="020B0500000000000000" pitchFamily="50" charset="-128"/>
                        </a:rPr>
                        <a:t>②</a:t>
                      </a:r>
                      <a:r>
                        <a:rPr kumimoji="1" lang="en-US" altLang="ja-JP" sz="1200" b="1" dirty="0">
                          <a:solidFill>
                            <a:srgbClr val="FF0000"/>
                          </a:solidFill>
                          <a:latin typeface="ＤＨＰ平成ゴシックW5" panose="020B0500000000000000" pitchFamily="50" charset="-128"/>
                          <a:ea typeface="ＤＨＰ平成ゴシックW5" panose="020B0500000000000000" pitchFamily="50" charset="-128"/>
                        </a:rPr>
                        <a:t>+</a:t>
                      </a:r>
                      <a:r>
                        <a:rPr kumimoji="1" lang="ja-JP" altLang="en-US" sz="1200" b="1" dirty="0">
                          <a:solidFill>
                            <a:srgbClr val="FF0000"/>
                          </a:solidFill>
                          <a:latin typeface="ＤＨＰ平成ゴシックW5" panose="020B0500000000000000" pitchFamily="50" charset="-128"/>
                          <a:ea typeface="ＤＨＰ平成ゴシックW5" panose="020B0500000000000000" pitchFamily="50" charset="-128"/>
                        </a:rPr>
                        <a:t>③</a:t>
                      </a:r>
                      <a:endParaRPr kumimoji="1" lang="en-US" altLang="ja-JP" sz="1200" b="1" dirty="0">
                        <a:solidFill>
                          <a:srgbClr val="FF0000"/>
                        </a:solidFill>
                        <a:latin typeface="ＤＨＰ平成ゴシックW5" panose="020B0500000000000000" pitchFamily="50" charset="-128"/>
                        <a:ea typeface="ＤＨＰ平成ゴシックW5" panose="020B0500000000000000" pitchFamily="50" charset="-128"/>
                      </a:endParaRPr>
                    </a:p>
                    <a:p>
                      <a:r>
                        <a:rPr kumimoji="1" lang="ja-JP" altLang="en-US" sz="1100" b="1" baseline="0" dirty="0">
                          <a:solidFill>
                            <a:schemeClr val="tx1"/>
                          </a:solidFill>
                          <a:latin typeface="ＤＨＰ平成ゴシックW5" panose="020B0500000000000000" pitchFamily="50" charset="-128"/>
                          <a:ea typeface="ＤＨＰ平成ゴシックW5" panose="020B0500000000000000" pitchFamily="50" charset="-128"/>
                        </a:rPr>
                        <a:t>　</a:t>
                      </a:r>
                      <a:r>
                        <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rPr>
                        <a:t>① 就労等収入</a:t>
                      </a:r>
                      <a:r>
                        <a:rPr kumimoji="1" lang="ja-JP" altLang="en-US" sz="900" b="1" dirty="0">
                          <a:solidFill>
                            <a:schemeClr val="tx1"/>
                          </a:solidFill>
                          <a:latin typeface="ＤＨＰ平成ゴシックW5" panose="020B0500000000000000" pitchFamily="50" charset="-128"/>
                          <a:ea typeface="ＤＨＰ平成ゴシックW5" panose="020B0500000000000000" pitchFamily="50" charset="-128"/>
                        </a:rPr>
                        <a:t>（総支給額や事業収入）</a:t>
                      </a:r>
                      <a:endParaRPr kumimoji="1" lang="en-US" altLang="ja-JP" sz="900" b="1" dirty="0">
                        <a:solidFill>
                          <a:schemeClr val="tx1"/>
                        </a:solidFill>
                        <a:latin typeface="ＤＨＰ平成ゴシックW5" panose="020B0500000000000000" pitchFamily="50" charset="-128"/>
                        <a:ea typeface="ＤＨＰ平成ゴシックW5" panose="020B0500000000000000" pitchFamily="50" charset="-128"/>
                      </a:endParaRPr>
                    </a:p>
                    <a:p>
                      <a:r>
                        <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rPr>
                        <a:t>　② 定期的な公的給付等</a:t>
                      </a:r>
                      <a:endPar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endParaRPr>
                    </a:p>
                    <a:p>
                      <a:r>
                        <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rPr>
                        <a:t>　③ 親族等からの継続的な仕送り</a:t>
                      </a:r>
                      <a:endPar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endParaRPr>
                    </a:p>
                    <a:p>
                      <a:r>
                        <a:rPr kumimoji="1" lang="ja-JP" altLang="en-US" sz="1000" b="1" dirty="0">
                          <a:solidFill>
                            <a:schemeClr val="tx1"/>
                          </a:solidFill>
                          <a:latin typeface="ＤＨＰ平成ゴシックW5" panose="020B0500000000000000" pitchFamily="50" charset="-128"/>
                          <a:ea typeface="ＤＨＰ平成ゴシックW5" panose="020B0500000000000000" pitchFamily="50" charset="-128"/>
                        </a:rPr>
                        <a:t>　</a:t>
                      </a:r>
                      <a:r>
                        <a:rPr kumimoji="1" lang="en-US" altLang="ja-JP" sz="1000" b="1" dirty="0">
                          <a:solidFill>
                            <a:schemeClr val="tx1"/>
                          </a:solidFill>
                          <a:latin typeface="ＤＨＰ平成ゴシックW5" panose="020B0500000000000000" pitchFamily="50" charset="-128"/>
                          <a:ea typeface="ＤＨＰ平成ゴシックW5" panose="020B0500000000000000" pitchFamily="50" charset="-128"/>
                        </a:rPr>
                        <a:t>※</a:t>
                      </a:r>
                      <a:r>
                        <a:rPr kumimoji="1" lang="ja-JP" altLang="en-US" sz="1000" b="1" dirty="0">
                          <a:solidFill>
                            <a:schemeClr val="tx1"/>
                          </a:solidFill>
                          <a:latin typeface="ＤＨＰ平成ゴシックW5" panose="020B0500000000000000" pitchFamily="50" charset="-128"/>
                          <a:ea typeface="ＤＨＰ平成ゴシックW5" panose="020B0500000000000000" pitchFamily="50" charset="-128"/>
                        </a:rPr>
                        <a:t>詳細はＱ２を参照ください。</a:t>
                      </a:r>
                      <a:endParaRPr kumimoji="1" lang="en-US" altLang="ja-JP" sz="1000" b="1" dirty="0">
                        <a:solidFill>
                          <a:schemeClr val="tx1"/>
                        </a:solidFill>
                        <a:latin typeface="ＤＨＰ平成ゴシックW5" panose="020B0500000000000000" pitchFamily="50" charset="-128"/>
                        <a:ea typeface="ＤＨＰ平成ゴシックW5" panose="020B0500000000000000" pitchFamily="50" charset="-128"/>
                      </a:endParaRPr>
                    </a:p>
                  </a:txBody>
                  <a:tcPr anchor="ctr"/>
                </a:tc>
                <a:tc>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118,000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166,000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195,000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232,000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270,000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extLst>
                  <a:ext uri="{0D108BD9-81ED-4DB2-BD59-A6C34878D82A}">
                    <a16:rowId xmlns:a16="http://schemas.microsoft.com/office/drawing/2014/main" val="248850891"/>
                  </a:ext>
                </a:extLst>
              </a:tr>
              <a:tr h="458559">
                <a:tc>
                  <a:txBody>
                    <a:bodyPr/>
                    <a:lstStyle/>
                    <a:p>
                      <a:r>
                        <a:rPr kumimoji="1" lang="ja-JP" altLang="en-US" sz="1200" b="1" dirty="0">
                          <a:solidFill>
                            <a:srgbClr val="FF0000"/>
                          </a:solidFill>
                          <a:latin typeface="ＤＨＰ平成ゴシックW5" panose="020B0500000000000000" pitchFamily="50" charset="-128"/>
                          <a:ea typeface="ＤＨＰ平成ゴシックW5" panose="020B0500000000000000" pitchFamily="50" charset="-128"/>
                        </a:rPr>
                        <a:t>資産基準額</a:t>
                      </a:r>
                      <a:endParaRPr kumimoji="1" lang="en-US" altLang="ja-JP" sz="1200" b="1" dirty="0">
                        <a:solidFill>
                          <a:srgbClr val="FF0000"/>
                        </a:solidFill>
                        <a:latin typeface="ＤＨＰ平成ゴシックW5" panose="020B0500000000000000" pitchFamily="50" charset="-128"/>
                        <a:ea typeface="ＤＨＰ平成ゴシックW5" panose="020B0500000000000000" pitchFamily="50" charset="-128"/>
                      </a:endParaRPr>
                    </a:p>
                    <a:p>
                      <a:r>
                        <a:rPr kumimoji="1" lang="ja-JP" altLang="en-US" sz="1100" b="1" dirty="0">
                          <a:solidFill>
                            <a:srgbClr val="FF0000"/>
                          </a:solidFill>
                          <a:latin typeface="ＤＨＰ平成ゴシックW5" panose="020B0500000000000000" pitchFamily="50" charset="-128"/>
                          <a:ea typeface="ＤＨＰ平成ゴシックW5" panose="020B0500000000000000" pitchFamily="50" charset="-128"/>
                        </a:rPr>
                        <a:t>　</a:t>
                      </a:r>
                      <a:r>
                        <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rPr>
                        <a:t>預貯金及び現金</a:t>
                      </a:r>
                    </a:p>
                  </a:txBody>
                  <a:tcPr anchor="ctr"/>
                </a:tc>
                <a:tc>
                  <a:txBody>
                    <a:bodyPr/>
                    <a:lstStyle/>
                    <a:p>
                      <a:pPr algn="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534,000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a:txBody>
                    <a:bodyPr/>
                    <a:lstStyle/>
                    <a:p>
                      <a:pPr marL="0" marR="0" lvl="0" indent="0" algn="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786,000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a:txBody>
                    <a:bodyPr/>
                    <a:lstStyle/>
                    <a:p>
                      <a:pPr marL="0" marR="0" lvl="0" indent="0" algn="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942,000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gridSpan="2">
                  <a:txBody>
                    <a:bodyPr/>
                    <a:lstStyle/>
                    <a:p>
                      <a:pPr marL="0" marR="0" lvl="0" indent="0" algn="ctr" defTabSz="1320759"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ＤＨＰ平成ゴシックW5" panose="020B0500000000000000" pitchFamily="50" charset="-128"/>
                          <a:ea typeface="ＤＨＰ平成ゴシックW5" panose="020B0500000000000000" pitchFamily="50" charset="-128"/>
                        </a:rPr>
                        <a:t>1,000,000</a:t>
                      </a:r>
                      <a:endParaRPr kumimoji="1" lang="ja-JP" altLang="en-US" sz="1100" b="1" dirty="0">
                        <a:solidFill>
                          <a:schemeClr val="tx1"/>
                        </a:solidFill>
                        <a:latin typeface="ＤＨＰ平成ゴシックW5" panose="020B0500000000000000" pitchFamily="50" charset="-128"/>
                        <a:ea typeface="ＤＨＰ平成ゴシックW5" panose="020B0500000000000000" pitchFamily="50" charset="-128"/>
                      </a:endParaRPr>
                    </a:p>
                  </a:txBody>
                  <a:tcPr marL="45720" marR="45720" anchor="ctr"/>
                </a:tc>
                <a:tc hMerge="1">
                  <a:txBody>
                    <a:bodyPr/>
                    <a:lstStyle/>
                    <a:p>
                      <a:endParaRPr kumimoji="1" lang="ja-JP" altLang="en-US"/>
                    </a:p>
                  </a:txBody>
                  <a:tcPr/>
                </a:tc>
                <a:extLst>
                  <a:ext uri="{0D108BD9-81ED-4DB2-BD59-A6C34878D82A}">
                    <a16:rowId xmlns:a16="http://schemas.microsoft.com/office/drawing/2014/main" val="1793379404"/>
                  </a:ext>
                </a:extLst>
              </a:tr>
            </a:tbl>
          </a:graphicData>
        </a:graphic>
      </p:graphicFrame>
      <p:sp>
        <p:nvSpPr>
          <p:cNvPr id="16" name="テキスト ボックス 15">
            <a:extLst>
              <a:ext uri="{FF2B5EF4-FFF2-40B4-BE49-F238E27FC236}">
                <a16:creationId xmlns:a16="http://schemas.microsoft.com/office/drawing/2014/main" id="{24238386-29DF-4680-98E8-8E4C8E6BE582}"/>
              </a:ext>
            </a:extLst>
          </p:cNvPr>
          <p:cNvSpPr txBox="1"/>
          <p:nvPr/>
        </p:nvSpPr>
        <p:spPr>
          <a:xfrm>
            <a:off x="167997" y="5222948"/>
            <a:ext cx="6153108" cy="2446824"/>
          </a:xfrm>
          <a:prstGeom prst="rect">
            <a:avLst/>
          </a:prstGeom>
          <a:noFill/>
        </p:spPr>
        <p:txBody>
          <a:bodyPr wrap="square" rtlCol="0">
            <a:spAutoFit/>
          </a:bodyPr>
          <a:lstStyle/>
          <a:p>
            <a:r>
              <a:rPr kumimoji="1" lang="en-US" altLang="ja-JP" sz="1050" dirty="0"/>
              <a:t> </a:t>
            </a:r>
            <a:r>
              <a:rPr kumimoji="1" lang="en-US" altLang="ja-JP" sz="1050" dirty="0">
                <a:ea typeface="ＤＨＰ平成ゴシックW5" panose="020B0500000000000000"/>
              </a:rPr>
              <a:t>※5</a:t>
            </a:r>
            <a:r>
              <a:rPr kumimoji="1" lang="ja-JP" altLang="en-US" sz="1050" dirty="0">
                <a:ea typeface="ＤＨＰ平成ゴシックW5" panose="020B0500000000000000"/>
              </a:rPr>
              <a:t>人以上の世帯の基準額等はお問い合わせください。</a:t>
            </a:r>
            <a:endParaRPr kumimoji="1" lang="en-US" altLang="ja-JP" sz="1050" dirty="0">
              <a:ea typeface="ＤＨＰ平成ゴシックW5" panose="020B0500000000000000"/>
            </a:endParaRPr>
          </a:p>
          <a:p>
            <a:r>
              <a:rPr lang="en-US" altLang="ja-JP" sz="1050" dirty="0">
                <a:ea typeface="ＤＨＰ平成ゴシックW5" panose="020B0500000000000000"/>
              </a:rPr>
              <a:t>【</a:t>
            </a:r>
            <a:r>
              <a:rPr lang="ja-JP" altLang="en-US" sz="1050" dirty="0">
                <a:ea typeface="ＤＨＰ平成ゴシックW5" panose="020B0500000000000000"/>
              </a:rPr>
              <a:t>支給額について</a:t>
            </a:r>
            <a:r>
              <a:rPr lang="en-US" altLang="ja-JP" sz="1050" dirty="0">
                <a:ea typeface="ＤＨＰ平成ゴシックW5" panose="020B0500000000000000"/>
              </a:rPr>
              <a:t>】</a:t>
            </a:r>
          </a:p>
          <a:p>
            <a:r>
              <a:rPr kumimoji="1" lang="ja-JP" altLang="en-US" sz="1100" b="1" dirty="0">
                <a:solidFill>
                  <a:srgbClr val="002060"/>
                </a:solidFill>
                <a:ea typeface="ＤＨＰ平成ゴシックW5" panose="020B0500000000000000"/>
              </a:rPr>
              <a:t>世帯収入合計額が基準額</a:t>
            </a:r>
            <a:r>
              <a:rPr kumimoji="1" lang="ja-JP" altLang="en-US" sz="1100" b="1" baseline="30000" dirty="0">
                <a:solidFill>
                  <a:srgbClr val="002060"/>
                </a:solidFill>
                <a:ea typeface="ＤＨＰ平成ゴシックW5" panose="020B0500000000000000"/>
              </a:rPr>
              <a:t>★</a:t>
            </a:r>
            <a:r>
              <a:rPr kumimoji="1" lang="ja-JP" altLang="en-US" sz="1100" b="1" dirty="0">
                <a:solidFill>
                  <a:srgbClr val="002060"/>
                </a:solidFill>
                <a:ea typeface="ＤＨＰ平成ゴシックW5" panose="020B0500000000000000"/>
              </a:rPr>
              <a:t>以下の場合　　  　　　　→　</a:t>
            </a:r>
            <a:r>
              <a:rPr lang="ja-JP" altLang="en-US" sz="1100" dirty="0">
                <a:ea typeface="ＤＨＰ平成ゴシックW5" panose="020B0500000000000000"/>
              </a:rPr>
              <a:t>家賃額を支給（</a:t>
            </a:r>
            <a:r>
              <a:rPr lang="en-US" altLang="ja-JP" sz="1100" dirty="0">
                <a:ea typeface="ＤＨＰ平成ゴシックW5" panose="020B0500000000000000"/>
              </a:rPr>
              <a:t>※</a:t>
            </a:r>
            <a:r>
              <a:rPr lang="ja-JP" altLang="en-US" sz="1100" dirty="0">
                <a:ea typeface="ＤＨＰ平成ゴシックW5" panose="020B0500000000000000"/>
              </a:rPr>
              <a:t>ただし上限額まで）</a:t>
            </a:r>
            <a:endParaRPr lang="en-US" altLang="ja-JP" sz="1100" dirty="0">
              <a:ea typeface="ＤＨＰ平成ゴシックW5" panose="020B0500000000000000"/>
            </a:endParaRPr>
          </a:p>
          <a:p>
            <a:r>
              <a:rPr lang="ja-JP" altLang="en-US" sz="1100" b="1" dirty="0">
                <a:solidFill>
                  <a:srgbClr val="00B050"/>
                </a:solidFill>
                <a:ea typeface="ＤＨＰ平成ゴシックW5" panose="020B0500000000000000"/>
              </a:rPr>
              <a:t>世帯収入合計額が基準額</a:t>
            </a:r>
            <a:r>
              <a:rPr lang="ja-JP" altLang="en-US" sz="1100" b="1" baseline="30000" dirty="0">
                <a:solidFill>
                  <a:srgbClr val="00B050"/>
                </a:solidFill>
                <a:ea typeface="ＤＨＰ平成ゴシックW5" panose="020B0500000000000000"/>
              </a:rPr>
              <a:t>★</a:t>
            </a:r>
            <a:r>
              <a:rPr lang="ja-JP" altLang="en-US" sz="1100" b="1" dirty="0">
                <a:solidFill>
                  <a:srgbClr val="00B050"/>
                </a:solidFill>
                <a:ea typeface="ＤＨＰ平成ゴシックW5" panose="020B0500000000000000"/>
              </a:rPr>
              <a:t>を超え収入基準額以下の場合　　</a:t>
            </a:r>
            <a:r>
              <a:rPr lang="ja-JP" altLang="en-US" sz="1100" b="1" dirty="0">
                <a:ea typeface="ＤＨＰ平成ゴシックW5" panose="020B0500000000000000"/>
              </a:rPr>
              <a:t> →</a:t>
            </a:r>
            <a:r>
              <a:rPr lang="ja-JP" altLang="en-US" sz="1100" b="1" dirty="0">
                <a:solidFill>
                  <a:srgbClr val="00B050"/>
                </a:solidFill>
                <a:ea typeface="ＤＨＰ平成ゴシックW5" panose="020B0500000000000000"/>
              </a:rPr>
              <a:t>　</a:t>
            </a:r>
            <a:r>
              <a:rPr lang="ja-JP" altLang="en-US" sz="1100" dirty="0">
                <a:ea typeface="ＤＨＰ平成ゴシックW5" panose="020B0500000000000000"/>
              </a:rPr>
              <a:t>下の計算式で求めた額を支給</a:t>
            </a:r>
            <a:endParaRPr lang="en-US" altLang="ja-JP" sz="1100" dirty="0">
              <a:ea typeface="ＤＨＰ平成ゴシックW5" panose="020B0500000000000000"/>
            </a:endParaRPr>
          </a:p>
          <a:p>
            <a:r>
              <a:rPr lang="ja-JP" altLang="en-US" sz="1100" dirty="0">
                <a:ea typeface="ＤＨＰ平成ゴシックW5" panose="020B0500000000000000"/>
              </a:rPr>
              <a:t>　　　　　　　　　　　　　　　　　　　　　</a:t>
            </a:r>
            <a:r>
              <a:rPr lang="ja-JP" altLang="en-US" sz="1100" b="1" dirty="0">
                <a:ea typeface="ＤＨＰ平成ゴシックW5" panose="020B0500000000000000"/>
              </a:rPr>
              <a:t>（計算結果が</a:t>
            </a:r>
            <a:r>
              <a:rPr lang="en-US" altLang="ja-JP" sz="1100" b="1" dirty="0">
                <a:ea typeface="ＤＨＰ平成ゴシックW5" panose="020B0500000000000000"/>
              </a:rPr>
              <a:t>0</a:t>
            </a:r>
            <a:r>
              <a:rPr lang="ja-JP" altLang="en-US" sz="1100" b="1" dirty="0">
                <a:ea typeface="ＤＨＰ平成ゴシックW5" panose="020B0500000000000000"/>
              </a:rPr>
              <a:t>円以下の場合支給できません）</a:t>
            </a:r>
            <a:endParaRPr lang="en-US" altLang="ja-JP" sz="1100" b="1" dirty="0">
              <a:ea typeface="ＤＨＰ平成ゴシックW5" panose="020B0500000000000000"/>
            </a:endParaRPr>
          </a:p>
          <a:p>
            <a:r>
              <a:rPr lang="ja-JP" altLang="en-US" sz="1100" dirty="0">
                <a:ea typeface="ＤＨＰ平成ゴシックW5" panose="020B0500000000000000"/>
              </a:rPr>
              <a:t>　　　　　　　　　　　　</a:t>
            </a:r>
            <a:endParaRPr lang="en-US" altLang="ja-JP" sz="1100" dirty="0">
              <a:ea typeface="ＤＨＰ平成ゴシックW5" panose="020B0500000000000000"/>
            </a:endParaRPr>
          </a:p>
          <a:p>
            <a:r>
              <a:rPr kumimoji="1" lang="ja-JP" altLang="en-US" sz="1100" dirty="0">
                <a:ea typeface="ＤＨＰ平成ゴシックW5" panose="020B0500000000000000"/>
              </a:rPr>
              <a:t>　　　　　　　　　　　　＝　　　　基準額</a:t>
            </a:r>
            <a:r>
              <a:rPr lang="ja-JP" altLang="en-US" sz="1100" b="1" baseline="30000" dirty="0">
                <a:ea typeface="ＤＨＰ平成ゴシックW5" panose="020B0500000000000000"/>
              </a:rPr>
              <a:t>★ </a:t>
            </a:r>
            <a:r>
              <a:rPr kumimoji="1" lang="ja-JP" altLang="en-US" sz="1100" dirty="0">
                <a:ea typeface="ＤＨＰ平成ゴシックW5" panose="020B0500000000000000"/>
              </a:rPr>
              <a:t>　　</a:t>
            </a:r>
            <a:r>
              <a:rPr lang="ja-JP" altLang="en-US" sz="1100" dirty="0">
                <a:ea typeface="ＤＨＰ平成ゴシックW5" panose="020B0500000000000000"/>
              </a:rPr>
              <a:t> ＋</a:t>
            </a:r>
            <a:r>
              <a:rPr kumimoji="1" lang="ja-JP" altLang="en-US" sz="1100" dirty="0">
                <a:ea typeface="ＤＨＰ平成ゴシックW5" panose="020B0500000000000000"/>
              </a:rPr>
              <a:t>　　　家賃額　　　－　世帯収入合計額</a:t>
            </a:r>
            <a:endParaRPr kumimoji="1" lang="en-US" altLang="ja-JP" sz="1100" dirty="0">
              <a:ea typeface="ＤＨＰ平成ゴシックW5" panose="020B0500000000000000"/>
            </a:endParaRPr>
          </a:p>
          <a:p>
            <a:endParaRPr lang="en-US" altLang="ja-JP" sz="1100" dirty="0">
              <a:ea typeface="ＤＨＰ平成ゴシックW5" panose="020B0500000000000000"/>
            </a:endParaRPr>
          </a:p>
          <a:p>
            <a:r>
              <a:rPr kumimoji="1" lang="ja-JP" altLang="en-US" sz="1100" dirty="0">
                <a:ea typeface="ＤＨＰ平成ゴシックW5" panose="020B0500000000000000"/>
              </a:rPr>
              <a:t>　　　　　　　　　　　　＝　　　　　　　　　　＋　　　　　　　　　－</a:t>
            </a:r>
            <a:endParaRPr kumimoji="1" lang="en-US" altLang="ja-JP" sz="1100" dirty="0">
              <a:ea typeface="ＤＨＰ平成ゴシックW5" panose="020B0500000000000000"/>
            </a:endParaRPr>
          </a:p>
          <a:p>
            <a:endParaRPr lang="en-US" altLang="ja-JP" sz="1100" dirty="0">
              <a:ea typeface="ＤＨＰ平成ゴシックW5" panose="020B0500000000000000"/>
            </a:endParaRPr>
          </a:p>
          <a:p>
            <a:r>
              <a:rPr lang="ja-JP" altLang="en-US" sz="1100" dirty="0">
                <a:solidFill>
                  <a:srgbClr val="FF0000"/>
                </a:solidFill>
                <a:ea typeface="ＤＨＰ平成ゴシックW5" panose="020B0500000000000000"/>
              </a:rPr>
              <a:t>世帯収入合計額が収入基準額を超える場合　</a:t>
            </a:r>
            <a:r>
              <a:rPr lang="ja-JP" altLang="en-US" sz="1100" b="1" dirty="0">
                <a:solidFill>
                  <a:srgbClr val="002060"/>
                </a:solidFill>
                <a:ea typeface="ＤＨＰ平成ゴシックW5" panose="020B0500000000000000"/>
              </a:rPr>
              <a:t> →　支給できません</a:t>
            </a:r>
            <a:endParaRPr lang="en-US" altLang="ja-JP" sz="1100" b="1" dirty="0">
              <a:solidFill>
                <a:srgbClr val="FF0000"/>
              </a:solidFill>
              <a:ea typeface="ＤＨＰ平成ゴシックW5" panose="020B0500000000000000"/>
            </a:endParaRPr>
          </a:p>
          <a:p>
            <a:endParaRPr kumimoji="1" lang="en-US" altLang="ja-JP" sz="1100" dirty="0">
              <a:solidFill>
                <a:srgbClr val="FF0000"/>
              </a:solidFill>
              <a:ea typeface="ＤＨＰ平成ゴシックW5" panose="020B0500000000000000"/>
            </a:endParaRPr>
          </a:p>
          <a:p>
            <a:endParaRPr kumimoji="1" lang="en-US" altLang="ja-JP" sz="1100" dirty="0">
              <a:ea typeface="ＤＨＰ平成ゴシックW5" panose="020B0500000000000000"/>
            </a:endParaRPr>
          </a:p>
          <a:p>
            <a:endParaRPr kumimoji="1" lang="ja-JP" altLang="en-US" sz="1100" dirty="0">
              <a:ea typeface="ＤＨＰ平成ゴシックW5" panose="020B0500000000000000"/>
            </a:endParaRPr>
          </a:p>
        </p:txBody>
      </p:sp>
      <p:sp>
        <p:nvSpPr>
          <p:cNvPr id="18" name="テキスト ボックス 17">
            <a:extLst>
              <a:ext uri="{FF2B5EF4-FFF2-40B4-BE49-F238E27FC236}">
                <a16:creationId xmlns:a16="http://schemas.microsoft.com/office/drawing/2014/main" id="{49F781DF-711E-4D0B-8E7E-87A997AF2765}"/>
              </a:ext>
            </a:extLst>
          </p:cNvPr>
          <p:cNvSpPr txBox="1"/>
          <p:nvPr/>
        </p:nvSpPr>
        <p:spPr>
          <a:xfrm>
            <a:off x="5733256" y="0"/>
            <a:ext cx="1175698" cy="252123"/>
          </a:xfrm>
          <a:prstGeom prst="rect">
            <a:avLst/>
          </a:prstGeom>
          <a:noFill/>
        </p:spPr>
        <p:txBody>
          <a:bodyPr wrap="square" rtlCol="0">
            <a:spAutoFit/>
          </a:bodyPr>
          <a:lstStyle/>
          <a:p>
            <a:pPr algn="r"/>
            <a:r>
              <a:rPr kumimoji="1" lang="ja-JP" altLang="en-US" sz="1050" dirty="0"/>
              <a:t>令和８年７月作成</a:t>
            </a:r>
          </a:p>
        </p:txBody>
      </p:sp>
      <p:sp>
        <p:nvSpPr>
          <p:cNvPr id="4" name="テキスト ボックス 3"/>
          <p:cNvSpPr txBox="1"/>
          <p:nvPr/>
        </p:nvSpPr>
        <p:spPr>
          <a:xfrm>
            <a:off x="3717032" y="252123"/>
            <a:ext cx="3062862" cy="230832"/>
          </a:xfrm>
          <a:prstGeom prst="rect">
            <a:avLst/>
          </a:prstGeom>
          <a:noFill/>
        </p:spPr>
        <p:txBody>
          <a:bodyPr wrap="square" rtlCol="0">
            <a:spAutoFit/>
          </a:bodyPr>
          <a:lstStyle/>
          <a:p>
            <a:r>
              <a:rPr lang="en-US" altLang="ja-JP" sz="900" dirty="0">
                <a:solidFill>
                  <a:srgbClr val="002060"/>
                </a:solidFill>
                <a:ea typeface="ＤＨＰ特太ゴシック体" panose="020B0500000000000000"/>
              </a:rPr>
              <a:t>※</a:t>
            </a:r>
            <a:r>
              <a:rPr lang="ja-JP" altLang="en-US" sz="900" dirty="0">
                <a:solidFill>
                  <a:srgbClr val="002060"/>
                </a:solidFill>
                <a:ea typeface="ＤＨＰ特太ゴシック体" panose="020B0500000000000000"/>
              </a:rPr>
              <a:t>詳細は申請窓口や市ホームページ等でご確認ください。</a:t>
            </a:r>
            <a:endParaRPr kumimoji="1" lang="ja-JP" altLang="en-US" sz="900" dirty="0">
              <a:solidFill>
                <a:srgbClr val="002060"/>
              </a:solidFill>
              <a:ea typeface="ＤＨＰ特太ゴシック体" panose="020B0500000000000000"/>
            </a:endParaRPr>
          </a:p>
        </p:txBody>
      </p:sp>
      <p:grpSp>
        <p:nvGrpSpPr>
          <p:cNvPr id="6" name="グループ化 5" descr="よくある質問例&#10;&#10;Ｑ１　住居確保給付金の支給が決定したら、必ず3ヶ月分が支給されますか？&#10;Ａ1　 就労に伴い得られた収入が収入基準額を超えた場合や就労収入等の報告を怠った場合等により、  ３ヶ月以内に支給が中止されることが　あります。また、支給期間中は、大分市自立生活支援セ ンターに対し、毎月ご報告いただく事項及び書類等（求職活動等要件）があります。※支給期間中の報告状況は支給期間の延長等の申請において審査の基準となります。&#10;Ｑ２　住居確保給付金における収入は就労収入のみですか？&#10;Ａ２　 収入の範囲は以下の通りです。&#10;　　　   ①　就労等収入・・・給与収入：総支給額（ただし、交通費支給額を除く。）&#10;　　　 　　  　　　　　　　   自営業：事業収入（経費を差し引いた控除後の額）&#10;　　　   ②　公的給付等・・・定期的に支給される公的給付等になります。&#10;　　　  　 　　　　　　　　   例）公的年金、年金生活者支援給付金&#10;　　　　　 　　　　　　　     ※複数月が一括で支給される場合は月額で算定します。&#10;　　　　③　親族等からの継続的な仕送り&#10;※児童手当・児童扶養手当等の各種手当、貸与型・給付型奨学金等の特定の目的のために支給される手当・給付、各種保険金、借入金や退職金は収入として算定しません。また、申請者と同一の世帯に属する者のうち、22歳以下かつ就学中の子の収入も含みません。&#10;"/>
          <p:cNvGrpSpPr/>
          <p:nvPr/>
        </p:nvGrpSpPr>
        <p:grpSpPr>
          <a:xfrm>
            <a:off x="44624" y="7002246"/>
            <a:ext cx="6728089" cy="2741776"/>
            <a:chOff x="51805" y="6502858"/>
            <a:chExt cx="6728089" cy="2741776"/>
          </a:xfrm>
        </p:grpSpPr>
        <p:sp>
          <p:nvSpPr>
            <p:cNvPr id="22" name="テキスト ボックス 21">
              <a:extLst>
                <a:ext uri="{FF2B5EF4-FFF2-40B4-BE49-F238E27FC236}">
                  <a16:creationId xmlns:a16="http://schemas.microsoft.com/office/drawing/2014/main" id="{FAB03B00-508C-4F8C-94E5-1F29A1A79EE8}"/>
                </a:ext>
              </a:extLst>
            </p:cNvPr>
            <p:cNvSpPr txBox="1"/>
            <p:nvPr/>
          </p:nvSpPr>
          <p:spPr>
            <a:xfrm>
              <a:off x="51805" y="6502858"/>
              <a:ext cx="6728089" cy="2741776"/>
            </a:xfrm>
            <a:prstGeom prst="rect">
              <a:avLst/>
            </a:prstGeom>
            <a:noFill/>
            <a:ln>
              <a:noFill/>
            </a:ln>
          </p:spPr>
          <p:txBody>
            <a:bodyPr wrap="square" rtlCol="0">
              <a:spAutoFit/>
            </a:bodyPr>
            <a:lstStyle/>
            <a:p>
              <a:endParaRPr lang="en-US" altLang="ja-JP" sz="1100" b="1" dirty="0">
                <a:ea typeface="ＤＦ平成ゴシック体W5" panose="020B0509000000000000"/>
              </a:endParaRPr>
            </a:p>
            <a:p>
              <a:r>
                <a:rPr lang="en-US" altLang="ja-JP" sz="1100" b="1" dirty="0">
                  <a:ea typeface="ＤＦ平成ゴシック体W5" panose="020B0509000000000000"/>
                </a:rPr>
                <a:t>【</a:t>
              </a:r>
              <a:r>
                <a:rPr lang="ja-JP" altLang="en-US" sz="1100" b="1" dirty="0">
                  <a:ea typeface="ＤＦ平成ゴシック体W5" panose="020B0509000000000000"/>
                </a:rPr>
                <a:t>よくある質問例</a:t>
              </a:r>
              <a:r>
                <a:rPr lang="en-US" altLang="ja-JP" sz="1100" b="1" dirty="0">
                  <a:ea typeface="ＤＦ平成ゴシック体W5" panose="020B0509000000000000"/>
                </a:rPr>
                <a:t>】</a:t>
              </a:r>
            </a:p>
            <a:p>
              <a:pPr>
                <a:lnSpc>
                  <a:spcPts val="2800"/>
                </a:lnSpc>
              </a:pPr>
              <a:endParaRPr lang="en-US" altLang="ja-JP" sz="800" dirty="0">
                <a:ea typeface="ＤＦ平成ゴシック体W5" panose="020B0509000000000000"/>
              </a:endParaRPr>
            </a:p>
            <a:p>
              <a:r>
                <a:rPr lang="ja-JP" altLang="en-US" sz="800" dirty="0">
                  <a:ea typeface="ＤＦ平成ゴシック体W5" panose="020B0509000000000000"/>
                </a:rPr>
                <a:t>　Ａ　 就労に伴い得られた収入が収入基準額を超えた場合や就労収入等の報告を怠った場合等により、  ３ヶ月以内に支給が中止されることが　</a:t>
              </a:r>
              <a:endParaRPr lang="en-US" altLang="ja-JP" sz="800" dirty="0">
                <a:ea typeface="ＤＦ平成ゴシック体W5" panose="020B0509000000000000"/>
              </a:endParaRPr>
            </a:p>
            <a:p>
              <a:r>
                <a:rPr lang="ja-JP" altLang="en-US" sz="800" dirty="0">
                  <a:ea typeface="ＤＦ平成ゴシック体W5" panose="020B0509000000000000"/>
                </a:rPr>
                <a:t>　　あります。また、支給期間中は、大分市自立生活支援セ ンターに対し、</a:t>
              </a:r>
              <a:r>
                <a:rPr lang="ja-JP" altLang="en-US" sz="800" u="sng" dirty="0">
                  <a:ea typeface="ＤＦ平成ゴシック体W5" panose="020B0509000000000000"/>
                </a:rPr>
                <a:t>毎月</a:t>
              </a:r>
              <a:r>
                <a:rPr lang="ja-JP" altLang="en-US" sz="800" dirty="0">
                  <a:ea typeface="ＤＦ平成ゴシック体W5" panose="020B0509000000000000"/>
                </a:rPr>
                <a:t>ご報告いただく事項及び書類等（求職活動等要件）があります。</a:t>
              </a:r>
              <a:endParaRPr lang="en-US" altLang="ja-JP" sz="800" dirty="0">
                <a:ea typeface="ＤＦ平成ゴシック体W5" panose="020B0509000000000000"/>
              </a:endParaRPr>
            </a:p>
            <a:p>
              <a:r>
                <a:rPr lang="ja-JP" altLang="en-US" sz="800" dirty="0">
                  <a:ea typeface="ＤＦ平成ゴシック体W5" panose="020B0509000000000000"/>
                </a:rPr>
                <a:t>　　　 </a:t>
              </a:r>
              <a:r>
                <a:rPr lang="en-US" altLang="ja-JP" sz="800" dirty="0">
                  <a:ea typeface="ＤＦ平成ゴシック体W5" panose="020B0509000000000000"/>
                </a:rPr>
                <a:t>※</a:t>
              </a:r>
              <a:r>
                <a:rPr lang="ja-JP" altLang="en-US" sz="800" dirty="0">
                  <a:ea typeface="ＤＦ平成ゴシック体W5" panose="020B0509000000000000"/>
                </a:rPr>
                <a:t>支給期間中の報告状況は支給期間の延長等の申請において審査の基準となります</a:t>
              </a:r>
              <a:r>
                <a:rPr kumimoji="1" lang="ja-JP" altLang="en-US" sz="800" dirty="0">
                  <a:ea typeface="ＤＦ平成ゴシック体W5" panose="020B0509000000000000"/>
                </a:rPr>
                <a:t>。</a:t>
              </a:r>
              <a:endParaRPr kumimoji="1" lang="en-US" altLang="ja-JP" sz="800" dirty="0">
                <a:ea typeface="ＤＦ平成ゴシック体W5" panose="020B0509000000000000"/>
              </a:endParaRPr>
            </a:p>
            <a:p>
              <a:pPr>
                <a:lnSpc>
                  <a:spcPts val="3200"/>
                </a:lnSpc>
              </a:pPr>
              <a:endParaRPr lang="en-US" altLang="ja-JP" sz="800" dirty="0">
                <a:ea typeface="ＤＦ平成ゴシック体W5" panose="020B0509000000000000"/>
              </a:endParaRPr>
            </a:p>
            <a:p>
              <a:pPr algn="just"/>
              <a:r>
                <a:rPr lang="ja-JP" altLang="en-US" sz="800" dirty="0">
                  <a:ea typeface="ＤＦ平成ゴシック体W5" panose="020B0509000000000000"/>
                </a:rPr>
                <a:t>　Ａ　 収入の範囲は以下の通りです。</a:t>
              </a:r>
              <a:endParaRPr lang="en-US" altLang="ja-JP" sz="800" kern="100" dirty="0">
                <a:latin typeface="ＭＳ Ｐゴシック" panose="020B0600070205080204" pitchFamily="50" charset="-128"/>
                <a:ea typeface="ＤＦ平成ゴシック体W5" panose="020B0509000000000000"/>
                <a:cs typeface="Times New Roman" panose="02020603050405020304" pitchFamily="18" charset="0"/>
              </a:endParaRPr>
            </a:p>
            <a:p>
              <a:pPr algn="just">
                <a:spcBef>
                  <a:spcPts val="100"/>
                </a:spcBef>
              </a:pPr>
              <a:r>
                <a:rPr lang="ja-JP" altLang="en-US" sz="800" kern="100" dirty="0">
                  <a:effectLst/>
                  <a:latin typeface="ＭＳ Ｐゴシック" panose="020B0600070205080204" pitchFamily="50" charset="-128"/>
                  <a:ea typeface="ＤＦ平成ゴシック体W5" panose="020B0509000000000000"/>
                  <a:cs typeface="Times New Roman" panose="02020603050405020304" pitchFamily="18" charset="0"/>
                </a:rPr>
                <a:t>　　　</a:t>
              </a:r>
              <a:r>
                <a:rPr lang="ja-JP" altLang="en-US" sz="800" kern="100" dirty="0">
                  <a:latin typeface="ＭＳ Ｐゴシック" panose="020B0600070205080204" pitchFamily="50" charset="-128"/>
                  <a:ea typeface="ＤＦ平成ゴシック体W5" panose="020B0509000000000000"/>
                  <a:cs typeface="Times New Roman" panose="02020603050405020304" pitchFamily="18" charset="0"/>
                </a:rPr>
                <a:t>   </a:t>
              </a:r>
              <a:r>
                <a:rPr lang="ja-JP" altLang="en-US" sz="800" kern="100" dirty="0">
                  <a:effectLst/>
                  <a:latin typeface="ＭＳ Ｐゴシック" panose="020B0600070205080204" pitchFamily="50" charset="-128"/>
                  <a:ea typeface="ＤＦ平成ゴシック体W5" panose="020B0509000000000000"/>
                  <a:cs typeface="Times New Roman" panose="02020603050405020304" pitchFamily="18" charset="0"/>
                </a:rPr>
                <a:t>①　</a:t>
              </a:r>
              <a:r>
                <a:rPr lang="ja-JP" altLang="en-US" sz="800" u="sng" kern="100" dirty="0">
                  <a:effectLst/>
                  <a:latin typeface="ＭＳ Ｐゴシック" panose="020B0600070205080204" pitchFamily="50" charset="-128"/>
                  <a:ea typeface="ＤＦ平成ゴシック体W5" panose="020B0509000000000000"/>
                  <a:cs typeface="Times New Roman" panose="02020603050405020304" pitchFamily="18" charset="0"/>
                </a:rPr>
                <a:t>就労等収入</a:t>
              </a:r>
              <a:r>
                <a:rPr lang="ja-JP" altLang="en-US" sz="800" kern="100" dirty="0">
                  <a:effectLst/>
                  <a:latin typeface="ＭＳ Ｐゴシック" panose="020B0600070205080204" pitchFamily="50" charset="-128"/>
                  <a:ea typeface="ＤＦ平成ゴシック体W5" panose="020B0509000000000000"/>
                  <a:cs typeface="Times New Roman" panose="02020603050405020304" pitchFamily="18" charset="0"/>
                </a:rPr>
                <a:t>・・・給与収入：総支給額（ただし、交通費支給額を除く。）</a:t>
              </a:r>
              <a:endParaRPr lang="en-US" altLang="ja-JP" sz="800" kern="100" dirty="0">
                <a:effectLst/>
                <a:latin typeface="ＭＳ Ｐゴシック" panose="020B0600070205080204" pitchFamily="50" charset="-128"/>
                <a:ea typeface="ＤＦ平成ゴシック体W5" panose="020B0509000000000000"/>
                <a:cs typeface="Times New Roman" panose="02020603050405020304" pitchFamily="18" charset="0"/>
              </a:endParaRPr>
            </a:p>
            <a:p>
              <a:pPr algn="just"/>
              <a:r>
                <a:rPr lang="ja-JP" altLang="en-US" sz="800" kern="100" dirty="0">
                  <a:latin typeface="ＭＳ Ｐゴシック" panose="020B0600070205080204" pitchFamily="50" charset="-128"/>
                  <a:ea typeface="ＤＦ平成ゴシック体W5" panose="020B0509000000000000"/>
                  <a:cs typeface="Times New Roman" panose="02020603050405020304" pitchFamily="18" charset="0"/>
                </a:rPr>
                <a:t>　　　 　　  　　　　　　　   </a:t>
              </a:r>
              <a:r>
                <a:rPr lang="ja-JP" altLang="en-US" sz="800" kern="100" spc="400" dirty="0">
                  <a:latin typeface="ＭＳ Ｐゴシック" panose="020B0600070205080204" pitchFamily="50" charset="-128"/>
                  <a:ea typeface="ＤＦ平成ゴシック体W5" panose="020B0509000000000000"/>
                  <a:cs typeface="Times New Roman" panose="02020603050405020304" pitchFamily="18" charset="0"/>
                </a:rPr>
                <a:t>自営業</a:t>
              </a:r>
              <a:r>
                <a:rPr lang="ja-JP" altLang="en-US" sz="800" kern="100" dirty="0">
                  <a:latin typeface="ＭＳ Ｐゴシック" panose="020B0600070205080204" pitchFamily="50" charset="-128"/>
                  <a:ea typeface="ＤＦ平成ゴシック体W5" panose="020B0509000000000000"/>
                  <a:cs typeface="Times New Roman" panose="02020603050405020304" pitchFamily="18" charset="0"/>
                </a:rPr>
                <a:t>：事業収入（</a:t>
              </a:r>
              <a:r>
                <a:rPr lang="ja-JP" altLang="en-US" sz="800" kern="100" dirty="0">
                  <a:effectLst/>
                  <a:latin typeface="ＭＳ Ｐゴシック" panose="020B0600070205080204" pitchFamily="50" charset="-128"/>
                  <a:ea typeface="ＤＦ平成ゴシック体W5" panose="020B0509000000000000"/>
                  <a:cs typeface="Times New Roman" panose="02020603050405020304" pitchFamily="18" charset="0"/>
                </a:rPr>
                <a:t>経費を差し引いた控除後の額）</a:t>
              </a:r>
              <a:endParaRPr lang="en-US" altLang="ja-JP" sz="800" kern="100" dirty="0">
                <a:effectLst/>
                <a:latin typeface="ＭＳ Ｐゴシック" panose="020B0600070205080204" pitchFamily="50" charset="-128"/>
                <a:ea typeface="ＤＦ平成ゴシック体W5" panose="020B0509000000000000"/>
                <a:cs typeface="Times New Roman" panose="02020603050405020304" pitchFamily="18" charset="0"/>
              </a:endParaRPr>
            </a:p>
            <a:p>
              <a:pPr algn="just">
                <a:spcBef>
                  <a:spcPts val="100"/>
                </a:spcBef>
              </a:pPr>
              <a:r>
                <a:rPr lang="ja-JP" altLang="en-US" sz="800" kern="100" dirty="0">
                  <a:latin typeface="ＭＳ Ｐゴシック" panose="020B0600070205080204" pitchFamily="50" charset="-128"/>
                  <a:ea typeface="ＤＦ平成ゴシック体W5" panose="020B0509000000000000"/>
                  <a:cs typeface="Times New Roman" panose="02020603050405020304" pitchFamily="18" charset="0"/>
                </a:rPr>
                <a:t>　　　   ②　</a:t>
              </a:r>
              <a:r>
                <a:rPr lang="ja-JP" altLang="en-US" sz="800" u="sng" kern="100" dirty="0">
                  <a:latin typeface="ＭＳ Ｐゴシック" panose="020B0600070205080204" pitchFamily="50" charset="-128"/>
                  <a:ea typeface="ＤＦ平成ゴシック体W5" panose="020B0509000000000000"/>
                  <a:cs typeface="Times New Roman" panose="02020603050405020304" pitchFamily="18" charset="0"/>
                </a:rPr>
                <a:t>公的給付等</a:t>
              </a:r>
              <a:r>
                <a:rPr lang="ja-JP" altLang="en-US" sz="800" kern="100" dirty="0">
                  <a:latin typeface="ＭＳ Ｐゴシック" panose="020B0600070205080204" pitchFamily="50" charset="-128"/>
                  <a:ea typeface="ＤＦ平成ゴシック体W5" panose="020B0509000000000000"/>
                  <a:cs typeface="Times New Roman" panose="02020603050405020304" pitchFamily="18" charset="0"/>
                </a:rPr>
                <a:t>・・・定期的に支給される公的給付等になります。</a:t>
              </a:r>
              <a:endParaRPr lang="en-US" altLang="ja-JP" sz="800" kern="100" dirty="0">
                <a:latin typeface="ＭＳ Ｐゴシック" panose="020B0600070205080204" pitchFamily="50" charset="-128"/>
                <a:ea typeface="ＤＦ平成ゴシック体W5" panose="020B0509000000000000"/>
                <a:cs typeface="Times New Roman" panose="02020603050405020304" pitchFamily="18" charset="0"/>
              </a:endParaRPr>
            </a:p>
            <a:p>
              <a:pPr algn="just"/>
              <a:r>
                <a:rPr lang="ja-JP" altLang="en-US" sz="800" kern="100" dirty="0">
                  <a:latin typeface="ＭＳ Ｐゴシック" panose="020B0600070205080204" pitchFamily="50" charset="-128"/>
                  <a:ea typeface="ＤＦ平成ゴシック体W5" panose="020B0509000000000000"/>
                  <a:cs typeface="Times New Roman" panose="02020603050405020304" pitchFamily="18" charset="0"/>
                </a:rPr>
                <a:t>　　　  　 　　　　　　　　   例）公的年金、</a:t>
              </a:r>
              <a:r>
                <a:rPr lang="ja-JP" altLang="ja-JP" sz="800" kern="100" dirty="0">
                  <a:latin typeface="ＭＳ Ｐゴシック" panose="020B0600070205080204" pitchFamily="50" charset="-128"/>
                  <a:ea typeface="ＤＦ平成ゴシック体W5" panose="020B0509000000000000"/>
                  <a:cs typeface="Times New Roman" panose="02020603050405020304" pitchFamily="18" charset="0"/>
                </a:rPr>
                <a:t>年金生活者支援給付金</a:t>
              </a:r>
              <a:endParaRPr lang="en-US" altLang="ja-JP" sz="800" kern="100" dirty="0">
                <a:latin typeface="ＭＳ Ｐゴシック" panose="020B0600070205080204" pitchFamily="50" charset="-128"/>
                <a:ea typeface="ＤＦ平成ゴシック体W5" panose="020B0509000000000000"/>
                <a:cs typeface="Times New Roman" panose="02020603050405020304" pitchFamily="18" charset="0"/>
              </a:endParaRPr>
            </a:p>
            <a:p>
              <a:pPr algn="just"/>
              <a:r>
                <a:rPr lang="ja-JP" altLang="en-US" sz="800" kern="100" dirty="0">
                  <a:latin typeface="ＭＳ Ｐゴシック" panose="020B0600070205080204" pitchFamily="50" charset="-128"/>
                  <a:ea typeface="ＤＦ平成ゴシック体W5" panose="020B0509000000000000"/>
                  <a:cs typeface="Times New Roman" panose="02020603050405020304" pitchFamily="18" charset="0"/>
                </a:rPr>
                <a:t>　　　　　 　　　　　　　     </a:t>
              </a:r>
              <a:r>
                <a:rPr lang="en-US" altLang="ja-JP" sz="800" kern="100" dirty="0">
                  <a:latin typeface="ＭＳ Ｐゴシック" panose="020B0600070205080204" pitchFamily="50" charset="-128"/>
                  <a:ea typeface="ＤＦ平成ゴシック体W5" panose="020B0509000000000000"/>
                  <a:cs typeface="Times New Roman" panose="02020603050405020304" pitchFamily="18" charset="0"/>
                </a:rPr>
                <a:t>※</a:t>
              </a:r>
              <a:r>
                <a:rPr lang="ja-JP" altLang="en-US" sz="800" kern="100" dirty="0">
                  <a:latin typeface="ＭＳ Ｐゴシック" panose="020B0600070205080204" pitchFamily="50" charset="-128"/>
                  <a:ea typeface="ＤＦ平成ゴシック体W5" panose="020B0509000000000000"/>
                  <a:cs typeface="Times New Roman" panose="02020603050405020304" pitchFamily="18" charset="0"/>
                </a:rPr>
                <a:t>複数月が一括で支給される場合は月額で算定します。</a:t>
              </a:r>
              <a:endParaRPr lang="en-US" altLang="ja-JP" sz="800" kern="100" dirty="0">
                <a:latin typeface="ＭＳ Ｐゴシック" panose="020B0600070205080204" pitchFamily="50" charset="-128"/>
                <a:ea typeface="ＤＦ平成ゴシック体W5" panose="020B0509000000000000"/>
                <a:cs typeface="Times New Roman" panose="02020603050405020304" pitchFamily="18" charset="0"/>
              </a:endParaRPr>
            </a:p>
            <a:p>
              <a:pPr algn="just">
                <a:spcBef>
                  <a:spcPts val="100"/>
                </a:spcBef>
              </a:pPr>
              <a:r>
                <a:rPr lang="ja-JP" altLang="en-US" sz="800" kern="100" dirty="0">
                  <a:effectLst/>
                  <a:latin typeface="ＭＳ Ｐゴシック" panose="020B0600070205080204" pitchFamily="50" charset="-128"/>
                  <a:ea typeface="ＤＦ平成ゴシック体W5" panose="020B0509000000000000"/>
                  <a:cs typeface="Times New Roman" panose="02020603050405020304" pitchFamily="18" charset="0"/>
                </a:rPr>
                <a:t>　　　　③　</a:t>
              </a:r>
              <a:r>
                <a:rPr lang="ja-JP" altLang="en-US" sz="800" u="sng" kern="100" dirty="0">
                  <a:effectLst/>
                  <a:latin typeface="ＭＳ Ｐゴシック" panose="020B0600070205080204" pitchFamily="50" charset="-128"/>
                  <a:ea typeface="ＤＦ平成ゴシック体W5" panose="020B0509000000000000"/>
                  <a:cs typeface="Times New Roman" panose="02020603050405020304" pitchFamily="18" charset="0"/>
                </a:rPr>
                <a:t>親族等からの継続的な仕送り</a:t>
              </a:r>
              <a:endParaRPr lang="en-US" altLang="ja-JP" sz="800" u="sng" kern="100" dirty="0">
                <a:effectLst/>
                <a:latin typeface="ＭＳ Ｐゴシック" panose="020B0600070205080204" pitchFamily="50" charset="-128"/>
                <a:ea typeface="ＤＦ平成ゴシック体W5" panose="020B0509000000000000"/>
                <a:cs typeface="Times New Roman" panose="02020603050405020304" pitchFamily="18" charset="0"/>
              </a:endParaRPr>
            </a:p>
            <a:p>
              <a:pPr algn="just">
                <a:spcBef>
                  <a:spcPts val="200"/>
                </a:spcBef>
              </a:pPr>
              <a:r>
                <a:rPr lang="en-US" altLang="ja-JP" sz="800" kern="100" dirty="0">
                  <a:latin typeface="ＭＳ Ｐゴシック" panose="020B0600070205080204" pitchFamily="50" charset="-128"/>
                  <a:ea typeface="ＤＦ平成ゴシック体W5" panose="020B0509000000000000"/>
                  <a:cs typeface="Times New Roman" panose="02020603050405020304" pitchFamily="18" charset="0"/>
                </a:rPr>
                <a:t>※</a:t>
              </a:r>
              <a:r>
                <a:rPr lang="ja-JP" altLang="en-US" sz="800" kern="100" dirty="0">
                  <a:latin typeface="ＭＳ Ｐゴシック" panose="020B0600070205080204" pitchFamily="50" charset="-128"/>
                  <a:ea typeface="ＤＦ平成ゴシック体W5" panose="020B0509000000000000"/>
                  <a:cs typeface="Times New Roman" panose="02020603050405020304" pitchFamily="18" charset="0"/>
                </a:rPr>
                <a:t>児童手当・児童扶養手当等の各種手当、貸与型・給付型奨学金等の特定の目的のために支給される手当・給付、各種保険金、借入金や退職金は収入として算定しません。また、申請者と同一の世帯に属する者のうち、</a:t>
              </a:r>
              <a:r>
                <a:rPr lang="en-US" altLang="ja-JP" sz="800" kern="100" dirty="0">
                  <a:latin typeface="ＭＳ Ｐゴシック" panose="020B0600070205080204" pitchFamily="50" charset="-128"/>
                  <a:ea typeface="ＤＦ平成ゴシック体W5" panose="020B0509000000000000"/>
                  <a:cs typeface="Times New Roman" panose="02020603050405020304" pitchFamily="18" charset="0"/>
                </a:rPr>
                <a:t>22</a:t>
              </a:r>
              <a:r>
                <a:rPr lang="ja-JP" altLang="en-US" sz="800" kern="100" dirty="0">
                  <a:latin typeface="ＭＳ Ｐゴシック" panose="020B0600070205080204" pitchFamily="50" charset="-128"/>
                  <a:ea typeface="ＤＦ平成ゴシック体W5" panose="020B0509000000000000"/>
                  <a:cs typeface="Times New Roman" panose="02020603050405020304" pitchFamily="18" charset="0"/>
                </a:rPr>
                <a:t>歳以下かつ就学中の子の収入も含みません。</a:t>
              </a:r>
              <a:endParaRPr lang="en-US" altLang="ja-JP" sz="800" kern="100" dirty="0">
                <a:effectLst/>
                <a:latin typeface="ＭＳ Ｐゴシック" panose="020B0600070205080204" pitchFamily="50" charset="-128"/>
                <a:ea typeface="ＤＦ平成ゴシック体W5" panose="020B0509000000000000"/>
                <a:cs typeface="Times New Roman" panose="02020603050405020304" pitchFamily="18" charset="0"/>
              </a:endParaRPr>
            </a:p>
          </p:txBody>
        </p:sp>
        <p:sp>
          <p:nvSpPr>
            <p:cNvPr id="5" name="テキスト ボックス 4"/>
            <p:cNvSpPr txBox="1"/>
            <p:nvPr/>
          </p:nvSpPr>
          <p:spPr>
            <a:xfrm>
              <a:off x="175178" y="6912417"/>
              <a:ext cx="6429044" cy="261610"/>
            </a:xfrm>
            <a:prstGeom prst="rect">
              <a:avLst/>
            </a:prstGeom>
            <a:noFill/>
            <a:ln w="28575">
              <a:solidFill>
                <a:srgbClr val="FFFF00"/>
              </a:solidFill>
            </a:ln>
          </p:spPr>
          <p:txBody>
            <a:bodyPr wrap="square" rtlCol="0">
              <a:spAutoFit/>
            </a:bodyPr>
            <a:lstStyle/>
            <a:p>
              <a:r>
                <a:rPr lang="ja-JP" altLang="en-US" sz="1100" b="1" dirty="0">
                  <a:latin typeface="ＤＦ平成ゴシック体W5" panose="020B0509000000000000"/>
                </a:rPr>
                <a:t>Ｑ１　住居確保給付金（家賃補助分）の支給が決定したら、必ず</a:t>
              </a:r>
              <a:r>
                <a:rPr lang="en-US" altLang="ja-JP" sz="1100" b="1" dirty="0">
                  <a:latin typeface="ＤＦ平成ゴシック体W5" panose="020B0509000000000000"/>
                </a:rPr>
                <a:t>3</a:t>
              </a:r>
              <a:r>
                <a:rPr lang="ja-JP" altLang="en-US" sz="1100" b="1" dirty="0">
                  <a:latin typeface="ＤＦ平成ゴシック体W5" panose="020B0509000000000000"/>
                </a:rPr>
                <a:t>ヶ月分が支給されますか？</a:t>
              </a:r>
              <a:endParaRPr kumimoji="1" lang="ja-JP" altLang="en-US" sz="1100" b="1" dirty="0">
                <a:latin typeface="ＤＦ平成ゴシック体W5" panose="020B0509000000000000"/>
              </a:endParaRPr>
            </a:p>
          </p:txBody>
        </p:sp>
        <p:sp>
          <p:nvSpPr>
            <p:cNvPr id="13" name="テキスト ボックス 12"/>
            <p:cNvSpPr txBox="1"/>
            <p:nvPr/>
          </p:nvSpPr>
          <p:spPr>
            <a:xfrm>
              <a:off x="196294" y="7660170"/>
              <a:ext cx="6429044" cy="261610"/>
            </a:xfrm>
            <a:prstGeom prst="rect">
              <a:avLst/>
            </a:prstGeom>
            <a:noFill/>
            <a:ln w="28575">
              <a:solidFill>
                <a:srgbClr val="FFFF00"/>
              </a:solidFill>
            </a:ln>
          </p:spPr>
          <p:txBody>
            <a:bodyPr wrap="square" rtlCol="0">
              <a:spAutoFit/>
            </a:bodyPr>
            <a:lstStyle/>
            <a:p>
              <a:r>
                <a:rPr lang="ja-JP" altLang="en-US" sz="1100" b="1" dirty="0">
                  <a:latin typeface="ＤＦ平成ゴシック体W5" panose="020B0509000000000000"/>
                </a:rPr>
                <a:t>Ｑ２　住居確保給付金における収入は就労収入のみですか？</a:t>
              </a:r>
              <a:endParaRPr kumimoji="1" lang="ja-JP" altLang="en-US" sz="1100" b="1" dirty="0">
                <a:latin typeface="ＤＦ平成ゴシック体W5" panose="020B0509000000000000"/>
              </a:endParaRPr>
            </a:p>
          </p:txBody>
        </p:sp>
      </p:grpSp>
      <p:sp>
        <p:nvSpPr>
          <p:cNvPr id="9" name="正方形/長方形 8">
            <a:extLst>
              <a:ext uri="{C183D7F6-B498-43B3-948B-1728B52AA6E4}">
                <adec:decorative xmlns:adec="http://schemas.microsoft.com/office/drawing/2017/decorative" val="1"/>
              </a:ext>
            </a:extLst>
          </p:cNvPr>
          <p:cNvSpPr/>
          <p:nvPr/>
        </p:nvSpPr>
        <p:spPr>
          <a:xfrm>
            <a:off x="445066" y="6543463"/>
            <a:ext cx="1254471" cy="21233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C183D7F6-B498-43B3-948B-1728B52AA6E4}">
                <adec:decorative xmlns:adec="http://schemas.microsoft.com/office/drawing/2017/decorative" val="1"/>
              </a:ext>
            </a:extLst>
          </p:cNvPr>
          <p:cNvSpPr/>
          <p:nvPr/>
        </p:nvSpPr>
        <p:spPr>
          <a:xfrm>
            <a:off x="2331129" y="6543464"/>
            <a:ext cx="1033349" cy="21233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C183D7F6-B498-43B3-948B-1728B52AA6E4}">
                <adec:decorative xmlns:adec="http://schemas.microsoft.com/office/drawing/2017/decorative" val="1"/>
              </a:ext>
            </a:extLst>
          </p:cNvPr>
          <p:cNvSpPr/>
          <p:nvPr/>
        </p:nvSpPr>
        <p:spPr>
          <a:xfrm>
            <a:off x="3776046" y="6543463"/>
            <a:ext cx="969578" cy="21170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C183D7F6-B498-43B3-948B-1728B52AA6E4}">
                <adec:decorative xmlns:adec="http://schemas.microsoft.com/office/drawing/2017/decorative" val="1"/>
              </a:ext>
            </a:extLst>
          </p:cNvPr>
          <p:cNvSpPr/>
          <p:nvPr/>
        </p:nvSpPr>
        <p:spPr>
          <a:xfrm>
            <a:off x="5157192" y="6541327"/>
            <a:ext cx="1033570" cy="2137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337905" y="6081573"/>
            <a:ext cx="1468792" cy="430887"/>
          </a:xfrm>
          <a:prstGeom prst="rect">
            <a:avLst/>
          </a:prstGeom>
          <a:noFill/>
        </p:spPr>
        <p:txBody>
          <a:bodyPr wrap="square" rtlCol="0">
            <a:spAutoFit/>
          </a:bodyPr>
          <a:lstStyle/>
          <a:p>
            <a:pPr algn="ctr"/>
            <a:r>
              <a:rPr kumimoji="1" lang="ja-JP" altLang="en-US" sz="1100" dirty="0"/>
              <a:t>支給額</a:t>
            </a:r>
            <a:endParaRPr kumimoji="1" lang="en-US" altLang="ja-JP" sz="1100" dirty="0"/>
          </a:p>
          <a:p>
            <a:pPr algn="ctr"/>
            <a:r>
              <a:rPr lang="ja-JP" altLang="en-US" sz="1100" dirty="0"/>
              <a:t>（ただし上限額まで）</a:t>
            </a:r>
            <a:endParaRPr kumimoji="1" lang="ja-JP" altLang="en-US" sz="1100" dirty="0"/>
          </a:p>
        </p:txBody>
      </p:sp>
    </p:spTree>
    <p:extLst>
      <p:ext uri="{BB962C8B-B14F-4D97-AF65-F5344CB8AC3E}">
        <p14:creationId xmlns:p14="http://schemas.microsoft.com/office/powerpoint/2010/main" val="40298695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プレゼンテーション1" id="{765FE0DA-D247-486C-BF42-DBB9705F90D8}" vid="{BD63521F-5098-41E8-9264-55C75258C882}"/>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1019</TotalTime>
  <Words>991</Words>
  <Application>Microsoft Office PowerPoint</Application>
  <PresentationFormat>A4 210 x 297 mm</PresentationFormat>
  <Paragraphs>111</Paragraphs>
  <Slides>2</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2</vt:i4>
      </vt:variant>
    </vt:vector>
  </HeadingPairs>
  <TitlesOfParts>
    <vt:vector size="13" baseType="lpstr">
      <vt:lpstr>ＤＦ平成ゴシック体W5</vt:lpstr>
      <vt:lpstr>ＤＨＰ特太ゴシック体</vt:lpstr>
      <vt:lpstr>ＤＨＰ平成ゴシックW5</vt:lpstr>
      <vt:lpstr>HG丸ｺﾞｼｯｸM-PRO</vt:lpstr>
      <vt:lpstr>HG創英角ﾎﾟｯﾌﾟ体</vt:lpstr>
      <vt:lpstr>ＭＳ Ｐゴシック</vt:lpstr>
      <vt:lpstr>メイリオ</vt:lpstr>
      <vt:lpstr>游ゴシック</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加藤　愛理</dc:creator>
  <cp:lastModifiedBy>加藤　愛理</cp:lastModifiedBy>
  <cp:revision>96</cp:revision>
  <cp:lastPrinted>2026-07-02T04:10:53Z</cp:lastPrinted>
  <dcterms:modified xsi:type="dcterms:W3CDTF">2026-07-02T04:10:53Z</dcterms:modified>
</cp:coreProperties>
</file>