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8" r:id="rId2"/>
    <p:sldId id="259" r:id="rId3"/>
  </p:sldIdLst>
  <p:sldSz cx="6858000" cy="9906000" type="A4"/>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市区町村用" id="{A1A12620-1170-41FF-9B69-C24128749A56}">
          <p14:sldIdLst>
            <p14:sldId id="258"/>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4BA"/>
    <a:srgbClr val="FEDFAC"/>
    <a:srgbClr val="FEDDA8"/>
    <a:srgbClr val="FFE8A7"/>
    <a:srgbClr val="FFD9B3"/>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EE114-5E5B-4051-8791-4E4DA7152533}" v="6" dt="2024-11-13T08:43:55.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p:scale>
          <a:sx n="100" d="100"/>
          <a:sy n="100" d="100"/>
        </p:scale>
        <p:origin x="1122" y="-26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258223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44284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93670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29617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2025/5/12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227761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965AE5C-1719-43F4-9991-6EFCDA02C838}" type="datetimeFigureOut">
              <a:rPr kumimoji="1" lang="ja-JP" altLang="en-US" smtClean="0"/>
              <a:t>2025/5/12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42072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965AE5C-1719-43F4-9991-6EFCDA02C838}" type="datetimeFigureOut">
              <a:rPr kumimoji="1" lang="ja-JP" altLang="en-US" smtClean="0"/>
              <a:t>2025/5/12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88580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965AE5C-1719-43F4-9991-6EFCDA02C838}" type="datetimeFigureOut">
              <a:rPr kumimoji="1" lang="ja-JP" altLang="en-US" smtClean="0"/>
              <a:t>2025/5/12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27179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5AE5C-1719-43F4-9991-6EFCDA02C838}" type="datetimeFigureOut">
              <a:rPr kumimoji="1" lang="ja-JP" altLang="en-US" smtClean="0"/>
              <a:t>2025/5/12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362591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65AE5C-1719-43F4-9991-6EFCDA02C838}" type="datetimeFigureOut">
              <a:rPr kumimoji="1" lang="ja-JP" altLang="en-US" smtClean="0"/>
              <a:t>2025/5/12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56117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65AE5C-1719-43F4-9991-6EFCDA02C838}" type="datetimeFigureOut">
              <a:rPr kumimoji="1" lang="ja-JP" altLang="en-US" smtClean="0"/>
              <a:t>2025/5/12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70343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965AE5C-1719-43F4-9991-6EFCDA02C838}" type="datetimeFigureOut">
              <a:rPr kumimoji="1" lang="ja-JP" altLang="en-US" smtClean="0"/>
              <a:t>2025/5/12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6544859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E10206C-416E-3F7E-3061-54F0C5C56CF3}"/>
              </a:ext>
            </a:extLst>
          </p:cNvPr>
          <p:cNvPicPr>
            <a:picLocks noChangeAspect="1"/>
          </p:cNvPicPr>
          <p:nvPr/>
        </p:nvPicPr>
        <p:blipFill>
          <a:blip r:embed="rId2"/>
          <a:stretch>
            <a:fillRect/>
          </a:stretch>
        </p:blipFill>
        <p:spPr>
          <a:xfrm>
            <a:off x="0" y="0"/>
            <a:ext cx="6858000" cy="9906000"/>
          </a:xfrm>
          <a:prstGeom prst="rect">
            <a:avLst/>
          </a:prstGeom>
        </p:spPr>
      </p:pic>
      <p:sp>
        <p:nvSpPr>
          <p:cNvPr id="4" name="テキスト ボックス 3">
            <a:extLst>
              <a:ext uri="{FF2B5EF4-FFF2-40B4-BE49-F238E27FC236}">
                <a16:creationId xmlns:a16="http://schemas.microsoft.com/office/drawing/2014/main" id="{F5863A49-1758-7EF8-56BE-7FDA22528CAF}"/>
              </a:ext>
            </a:extLst>
          </p:cNvPr>
          <p:cNvSpPr txBox="1"/>
          <p:nvPr/>
        </p:nvSpPr>
        <p:spPr>
          <a:xfrm>
            <a:off x="279000" y="2013994"/>
            <a:ext cx="6397905" cy="95410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同一世帯に障害福祉サービスまたは障害児通所支援を利用する障害児が複数い</a:t>
            </a:r>
          </a:p>
          <a:p>
            <a:r>
              <a:rPr kumimoji="1" lang="ja-JP" altLang="en-US" sz="1400" dirty="0">
                <a:latin typeface="BIZ UDPゴシック" panose="020B0400000000000000" pitchFamily="50" charset="-128"/>
                <a:ea typeface="BIZ UDPゴシック" panose="020B0400000000000000" pitchFamily="50" charset="-128"/>
              </a:rPr>
              <a:t>る場合に、上限額管理事業所が市町村に帳票等で提出していた複数児童用上限</a:t>
            </a:r>
          </a:p>
          <a:p>
            <a:r>
              <a:rPr kumimoji="1" lang="ja-JP" altLang="en-US" sz="1400" dirty="0">
                <a:latin typeface="BIZ UDPゴシック" panose="020B0400000000000000" pitchFamily="50" charset="-128"/>
                <a:ea typeface="BIZ UDPゴシック" panose="020B0400000000000000" pitchFamily="50" charset="-128"/>
              </a:rPr>
              <a:t>額管理結果票を、</a:t>
            </a:r>
            <a:r>
              <a:rPr kumimoji="1" lang="ja-JP" altLang="en-US" sz="1400" b="1" dirty="0">
                <a:solidFill>
                  <a:srgbClr val="C00000"/>
                </a:solidFill>
                <a:latin typeface="BIZ UDPゴシック" panose="020B0400000000000000" pitchFamily="50" charset="-128"/>
                <a:ea typeface="BIZ UDPゴシック" panose="020B0400000000000000" pitchFamily="50" charset="-128"/>
              </a:rPr>
              <a:t>令和７年５月請求</a:t>
            </a:r>
            <a:r>
              <a:rPr kumimoji="1" lang="ja-JP" altLang="en-US" sz="1400" dirty="0">
                <a:latin typeface="BIZ UDPゴシック" panose="020B0400000000000000" pitchFamily="50" charset="-128"/>
                <a:ea typeface="BIZ UDPゴシック" panose="020B0400000000000000" pitchFamily="50" charset="-128"/>
              </a:rPr>
              <a:t>からは請求明細書等と併せて国保連合会へ</a:t>
            </a:r>
          </a:p>
          <a:p>
            <a:r>
              <a:rPr kumimoji="1" lang="ja-JP" altLang="en-US" sz="1400" dirty="0">
                <a:latin typeface="BIZ UDPゴシック" panose="020B0400000000000000" pitchFamily="50" charset="-128"/>
                <a:ea typeface="BIZ UDPゴシック" panose="020B0400000000000000" pitchFamily="50" charset="-128"/>
              </a:rPr>
              <a:t>の電子請求が可能となります。</a:t>
            </a:r>
          </a:p>
        </p:txBody>
      </p:sp>
      <p:sp>
        <p:nvSpPr>
          <p:cNvPr id="2" name="吹き出し: 角を丸めた四角形 1">
            <a:extLst>
              <a:ext uri="{FF2B5EF4-FFF2-40B4-BE49-F238E27FC236}">
                <a16:creationId xmlns:a16="http://schemas.microsoft.com/office/drawing/2014/main" id="{0EBAA545-E823-CF08-9D01-E37B51232FFE}"/>
              </a:ext>
            </a:extLst>
          </p:cNvPr>
          <p:cNvSpPr/>
          <p:nvPr/>
        </p:nvSpPr>
        <p:spPr>
          <a:xfrm>
            <a:off x="4226560" y="3365229"/>
            <a:ext cx="2041894" cy="954107"/>
          </a:xfrm>
          <a:prstGeom prst="wedgeRoundRectCallout">
            <a:avLst>
              <a:gd name="adj1" fmla="val -46657"/>
              <a:gd name="adj2" fmla="val 20489"/>
              <a:gd name="adj3" fmla="val 16667"/>
            </a:avLst>
          </a:prstGeom>
          <a:solidFill>
            <a:srgbClr val="FEE4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ja-JP" altLang="en-US" sz="1000" b="1" i="0" u="none" strike="noStrike" baseline="0" dirty="0">
                <a:solidFill>
                  <a:schemeClr val="tx1"/>
                </a:solidFill>
                <a:latin typeface="BIZ UDPゴシック" panose="020B0400000000000000" pitchFamily="50" charset="-128"/>
                <a:ea typeface="BIZ UDPゴシック" panose="020B0400000000000000" pitchFamily="50" charset="-128"/>
              </a:rPr>
              <a:t>以下のケースが対象です</a:t>
            </a:r>
          </a:p>
          <a:p>
            <a:pPr algn="l"/>
            <a:r>
              <a:rPr lang="ja-JP" altLang="en-US" sz="1000" b="1" i="0" u="none" strike="noStrike" baseline="0" dirty="0">
                <a:solidFill>
                  <a:schemeClr val="tx1"/>
                </a:solidFill>
                <a:latin typeface="BIZ UDPゴシック" panose="020B0400000000000000" pitchFamily="50" charset="-128"/>
                <a:ea typeface="BIZ UDPゴシック" panose="020B0400000000000000" pitchFamily="50" charset="-128"/>
              </a:rPr>
              <a:t>同一世帯で複数の障害児がい</a:t>
            </a:r>
          </a:p>
          <a:p>
            <a:pPr algn="l"/>
            <a:r>
              <a:rPr lang="ja-JP" altLang="en-US" sz="1000" b="1" i="0" u="none" strike="noStrike" baseline="0" dirty="0">
                <a:solidFill>
                  <a:schemeClr val="tx1"/>
                </a:solidFill>
                <a:latin typeface="BIZ UDPゴシック" panose="020B0400000000000000" pitchFamily="50" charset="-128"/>
                <a:ea typeface="BIZ UDPゴシック" panose="020B0400000000000000" pitchFamily="50" charset="-128"/>
              </a:rPr>
              <a:t>る、かつそれぞれサービスを利</a:t>
            </a:r>
          </a:p>
          <a:p>
            <a:pPr algn="l"/>
            <a:r>
              <a:rPr lang="ja-JP" altLang="en-US" sz="1000" b="1" i="0" u="none" strike="noStrike" baseline="0" dirty="0">
                <a:solidFill>
                  <a:schemeClr val="tx1"/>
                </a:solidFill>
                <a:latin typeface="BIZ UDPゴシック" panose="020B0400000000000000" pitchFamily="50" charset="-128"/>
                <a:ea typeface="BIZ UDPゴシック" panose="020B0400000000000000" pitchFamily="50" charset="-128"/>
              </a:rPr>
              <a:t>用しているケース</a:t>
            </a:r>
          </a:p>
          <a:p>
            <a:pPr algn="l"/>
            <a:r>
              <a:rPr lang="en-US" altLang="ja-JP" sz="800" b="1" i="0" u="none" strike="noStrike" baseline="0" dirty="0">
                <a:solidFill>
                  <a:schemeClr val="tx1"/>
                </a:solidFill>
                <a:latin typeface="BIZ UDPゴシック" panose="020B0400000000000000" pitchFamily="50" charset="-128"/>
                <a:ea typeface="BIZ UDPゴシック" panose="020B0400000000000000" pitchFamily="50" charset="-128"/>
              </a:rPr>
              <a:t>※ 1</a:t>
            </a:r>
            <a:r>
              <a:rPr lang="ja-JP" altLang="en-US" sz="800" b="1" i="0" u="none" strike="noStrike" baseline="0" dirty="0">
                <a:solidFill>
                  <a:schemeClr val="tx1"/>
                </a:solidFill>
                <a:latin typeface="BIZ UDPゴシック" panose="020B0400000000000000" pitchFamily="50" charset="-128"/>
                <a:ea typeface="BIZ UDPゴシック" panose="020B0400000000000000" pitchFamily="50" charset="-128"/>
              </a:rPr>
              <a:t>事業所のみを複数の児童が利用しているケースも含みます</a:t>
            </a:r>
            <a:endParaRPr kumimoji="1" lang="ja-JP" altLang="en-US" sz="200" b="1" dirty="0">
              <a:solidFill>
                <a:schemeClr val="tx1"/>
              </a:solidFill>
              <a:latin typeface="BIZ UDPゴシック" panose="020B0400000000000000" pitchFamily="50" charset="-128"/>
              <a:ea typeface="BIZ UDPゴシック" panose="020B0400000000000000" pitchFamily="50" charset="-128"/>
            </a:endParaRPr>
          </a:p>
        </p:txBody>
      </p:sp>
      <p:sp>
        <p:nvSpPr>
          <p:cNvPr id="8" name="二等辺三角形 7">
            <a:extLst>
              <a:ext uri="{FF2B5EF4-FFF2-40B4-BE49-F238E27FC236}">
                <a16:creationId xmlns:a16="http://schemas.microsoft.com/office/drawing/2014/main" id="{F78707FD-56A0-69F4-D8F3-308C5F071841}"/>
              </a:ext>
            </a:extLst>
          </p:cNvPr>
          <p:cNvSpPr/>
          <p:nvPr/>
        </p:nvSpPr>
        <p:spPr>
          <a:xfrm rot="16200000">
            <a:off x="4013200" y="3639606"/>
            <a:ext cx="152400" cy="274320"/>
          </a:xfrm>
          <a:prstGeom prst="triangle">
            <a:avLst/>
          </a:prstGeom>
          <a:solidFill>
            <a:srgbClr val="FEE4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853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259F127-8F64-4B00-4901-48B277271A80}"/>
              </a:ext>
            </a:extLst>
          </p:cNvPr>
          <p:cNvPicPr>
            <a:picLocks noChangeAspect="1"/>
          </p:cNvPicPr>
          <p:nvPr/>
        </p:nvPicPr>
        <p:blipFill>
          <a:blip r:embed="rId2"/>
          <a:stretch>
            <a:fillRect/>
          </a:stretch>
        </p:blipFill>
        <p:spPr>
          <a:xfrm>
            <a:off x="0" y="0"/>
            <a:ext cx="6858000" cy="9906000"/>
          </a:xfrm>
          <a:prstGeom prst="rect">
            <a:avLst/>
          </a:prstGeom>
        </p:spPr>
      </p:pic>
      <p:sp>
        <p:nvSpPr>
          <p:cNvPr id="2" name="テキスト ボックス 1">
            <a:extLst>
              <a:ext uri="{FF2B5EF4-FFF2-40B4-BE49-F238E27FC236}">
                <a16:creationId xmlns:a16="http://schemas.microsoft.com/office/drawing/2014/main" id="{8A9F7504-703D-1055-A408-2E637D99AB59}"/>
              </a:ext>
            </a:extLst>
          </p:cNvPr>
          <p:cNvSpPr txBox="1"/>
          <p:nvPr/>
        </p:nvSpPr>
        <p:spPr>
          <a:xfrm>
            <a:off x="615387" y="950939"/>
            <a:ext cx="5785413" cy="1805879"/>
          </a:xfrm>
          <a:prstGeom prst="rect">
            <a:avLst/>
          </a:prstGeom>
          <a:noFill/>
        </p:spPr>
        <p:txBody>
          <a:bodyPr wrap="square" rtlCol="0">
            <a:spAutoFit/>
          </a:bodyPr>
          <a:lstStyle/>
          <a:p>
            <a:pPr algn="l">
              <a:lnSpc>
                <a:spcPts val="1700"/>
              </a:lnSpc>
            </a:pPr>
            <a:r>
              <a:rPr lang="ja-JP" altLang="en-US" sz="1300" b="1" i="0" u="none" strike="noStrike" baseline="0" dirty="0">
                <a:solidFill>
                  <a:srgbClr val="FF5A00"/>
                </a:solidFill>
                <a:latin typeface="BIZ UDPゴシック" panose="020B0400000000000000" pitchFamily="50" charset="-128"/>
                <a:ea typeface="BIZ UDPゴシック" panose="020B0400000000000000" pitchFamily="50" charset="-128"/>
              </a:rPr>
              <a:t>令和７年５月請求時 （令和７年４月サービス提供分）  から電子請求が可能</a:t>
            </a: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とな</a:t>
            </a:r>
          </a:p>
          <a:p>
            <a:pPr algn="l">
              <a:lnSpc>
                <a:spcPts val="1700"/>
              </a:lnSpc>
            </a:pP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ります。</a:t>
            </a:r>
            <a:endParaRPr lang="en-US" altLang="ja-JP" sz="1300" b="1" i="0" u="none" strike="noStrike" baseline="0" dirty="0">
              <a:solidFill>
                <a:srgbClr val="000000"/>
              </a:solidFill>
              <a:latin typeface="BIZ UDPゴシック" panose="020B0400000000000000" pitchFamily="50" charset="-128"/>
              <a:ea typeface="BIZ UDPゴシック" panose="020B0400000000000000" pitchFamily="50" charset="-128"/>
            </a:endParaRPr>
          </a:p>
          <a:p>
            <a:pPr algn="l">
              <a:lnSpc>
                <a:spcPts val="1700"/>
              </a:lnSpc>
            </a:pP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電子請求開始にあたり、</a:t>
            </a:r>
            <a:r>
              <a:rPr lang="ja-JP" altLang="en-US" sz="1300" b="1" i="0" u="none" strike="noStrike" baseline="0" dirty="0">
                <a:solidFill>
                  <a:srgbClr val="FF5A00"/>
                </a:solidFill>
                <a:latin typeface="BIZ UDPゴシック" panose="020B0400000000000000" pitchFamily="50" charset="-128"/>
                <a:ea typeface="BIZ UDPゴシック" panose="020B0400000000000000" pitchFamily="50" charset="-128"/>
              </a:rPr>
              <a:t>特別な手続きは必要ありません</a:t>
            </a: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。使用している請求ソ</a:t>
            </a:r>
          </a:p>
          <a:p>
            <a:pPr algn="l">
              <a:lnSpc>
                <a:spcPts val="1700"/>
              </a:lnSpc>
            </a:pP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フトで請求を行ってください。</a:t>
            </a:r>
            <a:endParaRPr lang="en-US" altLang="ja-JP" sz="1300" b="1" i="0" u="none" strike="noStrike" baseline="0" dirty="0">
              <a:solidFill>
                <a:srgbClr val="000000"/>
              </a:solidFill>
              <a:latin typeface="BIZ UDPゴシック" panose="020B0400000000000000" pitchFamily="50" charset="-128"/>
              <a:ea typeface="BIZ UDPゴシック" panose="020B0400000000000000" pitchFamily="50" charset="-128"/>
            </a:endParaRPr>
          </a:p>
          <a:p>
            <a:pPr algn="l">
              <a:lnSpc>
                <a:spcPts val="1700"/>
              </a:lnSpc>
            </a:pPr>
            <a:r>
              <a:rPr lang="ja-JP" altLang="en-US" sz="1300" b="1" i="0" u="none" strike="noStrike" baseline="0" dirty="0">
                <a:latin typeface="BIZ UDPゴシック" panose="020B0400000000000000" pitchFamily="50" charset="-128"/>
                <a:ea typeface="BIZ UDPゴシック" panose="020B0400000000000000" pitchFamily="50" charset="-128"/>
              </a:rPr>
              <a:t>簡易入力システムでは、 令和７年</a:t>
            </a:r>
            <a:r>
              <a:rPr lang="ja-JP" altLang="en-US" sz="1300" b="1" dirty="0">
                <a:latin typeface="BIZ UDPゴシック" panose="020B0400000000000000" pitchFamily="50" charset="-128"/>
                <a:ea typeface="BIZ UDPゴシック" panose="020B0400000000000000" pitchFamily="50" charset="-128"/>
              </a:rPr>
              <a:t>４</a:t>
            </a:r>
            <a:r>
              <a:rPr lang="ja-JP" altLang="en-US" sz="1300" b="1" i="0" u="none" strike="noStrike" baseline="0" dirty="0">
                <a:latin typeface="BIZ UDPゴシック" panose="020B0400000000000000" pitchFamily="50" charset="-128"/>
                <a:ea typeface="BIZ UDPゴシック" panose="020B0400000000000000" pitchFamily="50" charset="-128"/>
              </a:rPr>
              <a:t>月末頃リリース予定のバージョンアップ後から作成可能です。詳細はリリース時に電子請求受付システムにて通知するお知らせをご覧ください。</a:t>
            </a:r>
            <a:endParaRPr kumimoji="1" lang="en-US" altLang="ja-JP" sz="1300" b="1" dirty="0">
              <a:solidFill>
                <a:srgbClr val="000000"/>
              </a:solidFill>
              <a:latin typeface="BIZ UDPゴシック" panose="020B0400000000000000" pitchFamily="50" charset="-128"/>
              <a:ea typeface="BIZ UDPゴシック" panose="020B0400000000000000" pitchFamily="50" charset="-128"/>
            </a:endParaRPr>
          </a:p>
          <a:p>
            <a:pPr algn="l">
              <a:lnSpc>
                <a:spcPts val="1700"/>
              </a:lnSpc>
            </a:pPr>
            <a:r>
              <a:rPr lang="ja-JP" altLang="en-US" sz="1300" b="1" i="0" u="none" strike="noStrike" baseline="0" dirty="0">
                <a:latin typeface="BIZ UDPゴシック" panose="020B0400000000000000" pitchFamily="50" charset="-128"/>
                <a:ea typeface="BIZ UDPゴシック" panose="020B0400000000000000" pitchFamily="50" charset="-128"/>
              </a:rPr>
              <a:t>上限額管理事業所ではない事業所の請求方法は、従前と変わりません。</a:t>
            </a:r>
            <a:endParaRPr kumimoji="1" lang="ja-JP" altLang="en-US" sz="13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93779E6-1B88-F9B5-3F08-25A4F82228D1}"/>
              </a:ext>
            </a:extLst>
          </p:cNvPr>
          <p:cNvSpPr txBox="1"/>
          <p:nvPr/>
        </p:nvSpPr>
        <p:spPr>
          <a:xfrm>
            <a:off x="476490" y="3362960"/>
            <a:ext cx="2952510" cy="1938992"/>
          </a:xfrm>
          <a:prstGeom prst="rect">
            <a:avLst/>
          </a:prstGeom>
          <a:noFill/>
        </p:spPr>
        <p:txBody>
          <a:bodyPr wrap="square" rtlCol="0">
            <a:spAutoFit/>
          </a:bodyPr>
          <a:lstStyle/>
          <a:p>
            <a:pPr algn="l"/>
            <a:r>
              <a:rPr lang="ja-JP" altLang="en-US" sz="1200" b="1" i="0" u="none" strike="noStrike" spc="50" baseline="0" dirty="0">
                <a:latin typeface="BIZ UDPゴシック" panose="020B0400000000000000" pitchFamily="50" charset="-128"/>
                <a:ea typeface="BIZ UDPゴシック" panose="020B0400000000000000" pitchFamily="50" charset="-128"/>
              </a:rPr>
              <a:t>受給者証の五面　（利用者負担に関する</a:t>
            </a:r>
          </a:p>
          <a:p>
            <a:pPr algn="l"/>
            <a:r>
              <a:rPr lang="ja-JP" altLang="en-US" sz="1200" b="1" i="0" u="none" strike="noStrike" spc="50" baseline="0" dirty="0">
                <a:latin typeface="BIZ UDPゴシック" panose="020B0400000000000000" pitchFamily="50" charset="-128"/>
                <a:ea typeface="BIZ UDPゴシック" panose="020B0400000000000000" pitchFamily="50" charset="-128"/>
              </a:rPr>
              <a:t>事項）　をご確認ください。</a:t>
            </a:r>
            <a:endParaRPr lang="en-US" altLang="ja-JP" sz="1200" b="1" i="0" u="none" strike="noStrike" spc="50" baseline="0" dirty="0">
              <a:latin typeface="BIZ UDPゴシック" panose="020B0400000000000000" pitchFamily="50" charset="-128"/>
              <a:ea typeface="BIZ UDPゴシック" panose="020B0400000000000000" pitchFamily="50" charset="-128"/>
            </a:endParaRPr>
          </a:p>
          <a:p>
            <a:pPr algn="l"/>
            <a:endParaRPr lang="en-US" altLang="ja-JP" sz="1200" b="1" i="0" u="none" strike="noStrike" spc="50" baseline="0" dirty="0">
              <a:latin typeface="BIZ UDPゴシック" panose="020B0400000000000000" pitchFamily="50" charset="-128"/>
              <a:ea typeface="BIZ UDPゴシック" panose="020B0400000000000000" pitchFamily="50" charset="-128"/>
            </a:endParaRPr>
          </a:p>
          <a:p>
            <a:pPr algn="l"/>
            <a:r>
              <a:rPr lang="ja-JP" altLang="en-US" sz="1200" b="1" i="0" u="none" strike="noStrike" spc="50" baseline="0" dirty="0">
                <a:solidFill>
                  <a:srgbClr val="DA0000"/>
                </a:solidFill>
                <a:latin typeface="BIZ UDPゴシック" panose="020B0400000000000000" pitchFamily="50" charset="-128"/>
                <a:ea typeface="BIZ UDPゴシック" panose="020B0400000000000000" pitchFamily="50" charset="-128"/>
              </a:rPr>
              <a:t>① </a:t>
            </a:r>
            <a:r>
              <a:rPr lang="ja-JP" altLang="en-US" sz="1200" b="1" i="0" u="none" strike="noStrike" spc="50" baseline="0" dirty="0">
                <a:solidFill>
                  <a:srgbClr val="000000"/>
                </a:solidFill>
                <a:latin typeface="BIZ UDPゴシック" panose="020B0400000000000000" pitchFamily="50" charset="-128"/>
                <a:ea typeface="BIZ UDPゴシック" panose="020B0400000000000000" pitchFamily="50" charset="-128"/>
              </a:rPr>
              <a:t>利用者負担上限額管理事業所名に</a:t>
            </a:r>
          </a:p>
          <a:p>
            <a:pPr algn="l"/>
            <a:r>
              <a:rPr lang="ja-JP" altLang="en-US" sz="1200" b="1" i="0" u="none" strike="noStrike" spc="50" baseline="0" dirty="0">
                <a:solidFill>
                  <a:srgbClr val="000000"/>
                </a:solidFill>
                <a:latin typeface="BIZ UDPゴシック" panose="020B0400000000000000" pitchFamily="50" charset="-128"/>
                <a:ea typeface="BIZ UDPゴシック" panose="020B0400000000000000" pitchFamily="50" charset="-128"/>
              </a:rPr>
              <a:t>　　記載されている事業所が、　上限額</a:t>
            </a:r>
          </a:p>
          <a:p>
            <a:pPr algn="l"/>
            <a:r>
              <a:rPr lang="ja-JP" altLang="en-US" sz="1200" b="1" i="0" u="none" strike="noStrike" spc="50" baseline="0" dirty="0">
                <a:solidFill>
                  <a:srgbClr val="000000"/>
                </a:solidFill>
                <a:latin typeface="BIZ UDPゴシック" panose="020B0400000000000000" pitchFamily="50" charset="-128"/>
                <a:ea typeface="BIZ UDPゴシック" panose="020B0400000000000000" pitchFamily="50" charset="-128"/>
              </a:rPr>
              <a:t>　  管理事業所になります。</a:t>
            </a:r>
            <a:endParaRPr lang="en-US" altLang="ja-JP" sz="1200" b="1" i="0" u="none" strike="noStrike" spc="50" baseline="0" dirty="0">
              <a:solidFill>
                <a:srgbClr val="000000"/>
              </a:solidFill>
              <a:latin typeface="BIZ UDPゴシック" panose="020B0400000000000000" pitchFamily="50" charset="-128"/>
              <a:ea typeface="BIZ UDPゴシック" panose="020B0400000000000000" pitchFamily="50" charset="-128"/>
            </a:endParaRPr>
          </a:p>
          <a:p>
            <a:pPr algn="l"/>
            <a:endParaRPr lang="en-US" altLang="ja-JP" sz="1200" b="1" i="0" u="none" strike="noStrike" spc="50" baseline="0" dirty="0">
              <a:solidFill>
                <a:srgbClr val="000000"/>
              </a:solidFill>
              <a:latin typeface="BIZ UDPゴシック" panose="020B0400000000000000" pitchFamily="50" charset="-128"/>
              <a:ea typeface="BIZ UDPゴシック" panose="020B0400000000000000" pitchFamily="50" charset="-128"/>
            </a:endParaRPr>
          </a:p>
          <a:p>
            <a:pPr algn="l"/>
            <a:r>
              <a:rPr lang="ja-JP" altLang="en-US" sz="1200" b="1" spc="50" dirty="0">
                <a:solidFill>
                  <a:srgbClr val="FF0000"/>
                </a:solidFill>
                <a:latin typeface="BIZ UDPゴシック" panose="020B0400000000000000" pitchFamily="50" charset="-128"/>
                <a:ea typeface="BIZ UDPゴシック" panose="020B0400000000000000" pitchFamily="50" charset="-128"/>
              </a:rPr>
              <a:t>② </a:t>
            </a:r>
            <a:r>
              <a:rPr lang="ja-JP" altLang="en-US" sz="1200" b="1" i="0" u="none" strike="noStrike" spc="50" baseline="0" dirty="0">
                <a:latin typeface="BIZ UDPゴシック" panose="020B0400000000000000" pitchFamily="50" charset="-128"/>
                <a:ea typeface="BIZ UDPゴシック" panose="020B0400000000000000" pitchFamily="50" charset="-128"/>
              </a:rPr>
              <a:t>特記事項欄に、　同一世帯に上限額</a:t>
            </a:r>
          </a:p>
          <a:p>
            <a:pPr algn="l"/>
            <a:r>
              <a:rPr lang="ja-JP" altLang="en-US" sz="1200" b="1" i="0" u="none" strike="noStrike" spc="50" baseline="0" dirty="0">
                <a:latin typeface="BIZ UDPゴシック" panose="020B0400000000000000" pitchFamily="50" charset="-128"/>
                <a:ea typeface="BIZ UDPゴシック" panose="020B0400000000000000" pitchFamily="50" charset="-128"/>
              </a:rPr>
              <a:t>　　管理対象児童が複数いることの記</a:t>
            </a:r>
          </a:p>
          <a:p>
            <a:pPr algn="l"/>
            <a:r>
              <a:rPr lang="ja-JP" altLang="en-US" sz="1200" b="1" i="0" u="none" strike="noStrike" spc="50" baseline="0" dirty="0">
                <a:latin typeface="BIZ UDPゴシック" panose="020B0400000000000000" pitchFamily="50" charset="-128"/>
                <a:ea typeface="BIZ UDPゴシック" panose="020B0400000000000000" pitchFamily="50" charset="-128"/>
              </a:rPr>
              <a:t>　　載があります。</a:t>
            </a:r>
            <a:endParaRPr lang="ja-JP" altLang="en-US" sz="1200" b="1" i="0" u="none" strike="noStrike" spc="50" baseline="0" dirty="0">
              <a:solidFill>
                <a:srgbClr val="00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8EA3301-9E69-8D8D-66AF-95D94DACD929}"/>
              </a:ext>
            </a:extLst>
          </p:cNvPr>
          <p:cNvSpPr txBox="1"/>
          <p:nvPr/>
        </p:nvSpPr>
        <p:spPr>
          <a:xfrm>
            <a:off x="1320629" y="8442633"/>
            <a:ext cx="4216741" cy="892552"/>
          </a:xfrm>
          <a:prstGeom prst="rect">
            <a:avLst/>
          </a:prstGeom>
          <a:noFill/>
        </p:spPr>
        <p:txBody>
          <a:bodyPr wrap="square" rtlCol="0">
            <a:spAutoFit/>
          </a:bodyPr>
          <a:lstStyle/>
          <a:p>
            <a:pPr algn="ctr"/>
            <a:r>
              <a:rPr lang="ja-JP" altLang="en-US" sz="1600" b="1" dirty="0" smtClean="0">
                <a:latin typeface="BIZ UDPゴシック" panose="020B0400000000000000" pitchFamily="50" charset="-128"/>
                <a:ea typeface="BIZ UDPゴシック" panose="020B0400000000000000" pitchFamily="50" charset="-128"/>
              </a:rPr>
              <a:t>大分</a:t>
            </a:r>
            <a:r>
              <a:rPr lang="zh-TW" altLang="en-US" sz="1600" b="1" i="0" u="none" strike="noStrike" baseline="0" dirty="0" smtClean="0">
                <a:latin typeface="BIZ UDPゴシック" panose="020B0400000000000000" pitchFamily="50" charset="-128"/>
                <a:ea typeface="BIZ UDPゴシック" panose="020B0400000000000000" pitchFamily="50" charset="-128"/>
              </a:rPr>
              <a:t>市障害</a:t>
            </a:r>
            <a:r>
              <a:rPr lang="ja-JP" altLang="en-US" sz="1600" b="1" i="0" u="none" strike="noStrike" baseline="0" dirty="0" smtClean="0">
                <a:latin typeface="BIZ UDPゴシック" panose="020B0400000000000000" pitchFamily="50" charset="-128"/>
                <a:ea typeface="BIZ UDPゴシック" panose="020B0400000000000000" pitchFamily="50" charset="-128"/>
              </a:rPr>
              <a:t>福祉課</a:t>
            </a:r>
            <a:endParaRPr lang="en-US" altLang="ja-JP" sz="1200" b="1" i="0" u="none" strike="noStrike" baseline="0" dirty="0" smtClean="0">
              <a:latin typeface="BIZ UDPゴシック" panose="020B0400000000000000" pitchFamily="50" charset="-128"/>
              <a:ea typeface="BIZ UDPゴシック" panose="020B0400000000000000" pitchFamily="50" charset="-128"/>
            </a:endParaRPr>
          </a:p>
          <a:p>
            <a:pPr algn="ctr"/>
            <a:r>
              <a:rPr lang="en-US" altLang="ja-JP" sz="1200" b="1" i="0" u="none" strike="noStrike" baseline="0" dirty="0" smtClean="0">
                <a:latin typeface="BIZ UDPゴシック" panose="020B0400000000000000" pitchFamily="50" charset="-128"/>
                <a:ea typeface="BIZ UDPゴシック" panose="020B0400000000000000" pitchFamily="50" charset="-128"/>
              </a:rPr>
              <a:t>TEL</a:t>
            </a:r>
            <a:r>
              <a:rPr lang="ja-JP" altLang="en-US" sz="1200" b="1" i="0" u="none" strike="noStrike" baseline="0" dirty="0" smtClean="0">
                <a:latin typeface="BIZ UDPゴシック" panose="020B0400000000000000" pitchFamily="50" charset="-128"/>
                <a:ea typeface="BIZ UDPゴシック" panose="020B0400000000000000" pitchFamily="50" charset="-128"/>
              </a:rPr>
              <a:t>：</a:t>
            </a:r>
            <a:r>
              <a:rPr lang="en-US" altLang="ja-JP" sz="1200" b="1" i="0" u="none" strike="noStrike" baseline="0" dirty="0" smtClean="0">
                <a:latin typeface="BIZ UDPゴシック" panose="020B0400000000000000" pitchFamily="50" charset="-128"/>
                <a:ea typeface="BIZ UDPゴシック" panose="020B0400000000000000" pitchFamily="50" charset="-128"/>
              </a:rPr>
              <a:t>097-537-5658</a:t>
            </a:r>
          </a:p>
          <a:p>
            <a:pPr algn="ctr"/>
            <a:endParaRPr lang="en-US" altLang="ja-JP" sz="1200" b="1" dirty="0">
              <a:latin typeface="BIZ UDPゴシック" panose="020B0400000000000000" pitchFamily="50" charset="-128"/>
              <a:ea typeface="BIZ UDPゴシック" panose="020B0400000000000000" pitchFamily="50" charset="-128"/>
            </a:endParaRPr>
          </a:p>
          <a:p>
            <a:pPr algn="ctr"/>
            <a:r>
              <a:rPr lang="ja-JP" altLang="en-US" sz="1200" b="1" dirty="0" smtClean="0">
                <a:latin typeface="BIZ UDPゴシック" panose="020B0400000000000000" pitchFamily="50" charset="-128"/>
                <a:ea typeface="BIZ UDPゴシック" panose="020B0400000000000000" pitchFamily="50" charset="-128"/>
              </a:rPr>
              <a:t>右の</a:t>
            </a:r>
            <a:r>
              <a:rPr lang="en-US" altLang="ja-JP" sz="1200" b="1" dirty="0" smtClean="0">
                <a:latin typeface="BIZ UDPゴシック" panose="020B0400000000000000" pitchFamily="50" charset="-128"/>
                <a:ea typeface="BIZ UDPゴシック" panose="020B0400000000000000" pitchFamily="50" charset="-128"/>
              </a:rPr>
              <a:t>QR</a:t>
            </a:r>
            <a:r>
              <a:rPr lang="ja-JP" altLang="en-US" sz="1200" b="1" dirty="0" smtClean="0">
                <a:latin typeface="BIZ UDPゴシック" panose="020B0400000000000000" pitchFamily="50" charset="-128"/>
                <a:ea typeface="BIZ UDPゴシック" panose="020B0400000000000000" pitchFamily="50" charset="-128"/>
              </a:rPr>
              <a:t>コードからオンライン申請ができます</a:t>
            </a:r>
            <a:endParaRPr lang="en-US" altLang="ja-JP" sz="1200" b="1" dirty="0" smtClean="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61212" y="8539117"/>
            <a:ext cx="720984" cy="720984"/>
          </a:xfrm>
          <a:prstGeom prst="rect">
            <a:avLst/>
          </a:prstGeom>
        </p:spPr>
      </p:pic>
    </p:spTree>
    <p:extLst>
      <p:ext uri="{BB962C8B-B14F-4D97-AF65-F5344CB8AC3E}">
        <p14:creationId xmlns:p14="http://schemas.microsoft.com/office/powerpoint/2010/main" val="7137407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223</Words>
  <Application>Microsoft Office PowerPoint</Application>
  <PresentationFormat>A4 210 x 297 mm</PresentationFormat>
  <Paragraphs>29</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
  <cp:lastModifiedBy/>
  <cp:revision>0</cp:revision>
  <dcterms:created xsi:type="dcterms:W3CDTF">2024-11-13T08:43:55Z</dcterms:created>
  <dcterms:modified xsi:type="dcterms:W3CDTF">2025-05-12T09:42:58Z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0x0101004D4D2985358D454F91CDFA96398E7DAC</vt:lpwstr>
  </property>
</Properties>
</file>