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64" y="15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E0402-9AE7-4772-BAA2-C0FCD123128D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7787B-8C4F-4F8E-9A74-ADB15DAE5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082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7787B-8C4F-4F8E-9A74-ADB15DAE56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77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47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83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53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71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8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17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93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86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88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58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A4A85-DD17-442B-A695-444C4B72A464}" type="datetimeFigureOut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11D37-E64C-42D2-9C08-F71D09527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2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9371" y="827584"/>
            <a:ext cx="6264696" cy="5760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寡婦（夫）控除のみなし適用のご案内</a:t>
            </a:r>
            <a:endParaRPr kumimoji="1" lang="ja-JP" altLang="en-US" sz="3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1559" y="1484458"/>
            <a:ext cx="5976664" cy="100811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1300" dirty="0" smtClean="0">
                <a:solidFill>
                  <a:schemeClr val="tx1"/>
                </a:solidFill>
              </a:rPr>
              <a:t>　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婚姻歴</a:t>
            </a:r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のないひとり親家庭を支援するため、障害福祉サービス等について、税法上の寡婦（夫）控除が適用されるものとみなして、利用者負担額を算定する「寡婦（夫）控除のみなし適用」を実施して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います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（申請が必要）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>
              <a:lnSpc>
                <a:spcPct val="150000"/>
              </a:lnSpc>
            </a:pP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88640" y="145639"/>
            <a:ext cx="3672408" cy="50405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婚姻歴のないひとり親家庭の方へ</a:t>
            </a:r>
            <a:endParaRPr kumimoji="1" lang="ja-JP" altLang="en-US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01091" y="2663788"/>
            <a:ext cx="1728192" cy="36004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対象となる</a:t>
            </a:r>
            <a:r>
              <a:rPr kumimoji="1" lang="ja-JP" altLang="en-US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方</a:t>
            </a:r>
            <a:endParaRPr kumimoji="1" lang="ja-JP" altLang="en-US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56616" y="3097687"/>
            <a:ext cx="5976664" cy="6480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みなし</a:t>
            </a:r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適用の対象となるのは、所得等を計算する対象となる年の１２月３１日及び申請日時点において、次のいずれにも該当する方。</a:t>
            </a:r>
          </a:p>
          <a:p>
            <a:pPr algn="l">
              <a:lnSpc>
                <a:spcPct val="150000"/>
              </a:lnSpc>
            </a:pP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312161" y="3777794"/>
            <a:ext cx="6207197" cy="425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ja-JP" sz="1400" u="sng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（１）女性の場合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・婚姻歴のない未婚の母である。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・扶養親族（合計所得金額３８万円以下）又は生計同一の子（総所得金額等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３８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以下）がいる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次の各項目すべてに該当する場合は</a:t>
            </a:r>
            <a:r>
              <a:rPr lang="ja-JP" altLang="ja-JP" sz="13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ja-JP" sz="13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特別寡婦控除がみなし適用</a:t>
            </a:r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されます。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・扶養親族である子がいる。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・合計所得金額が５００万円以下である。　</a:t>
            </a:r>
          </a:p>
          <a:p>
            <a:pPr algn="l"/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ja-JP" sz="1400" u="sng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（２）男性の場合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・婚姻歴のない未婚の父である。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・生計同一の子（総所得金額等が３８万円以下）がいる。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・合計所得金額が５００万円以下である。</a:t>
            </a:r>
          </a:p>
          <a:p>
            <a:pPr algn="l"/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上記の要件を満たし、かつ所得等を計算する対象となる年の合計所得金額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１２５万円</a:t>
            </a:r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以下である場合は、市民税非課税者とみなします。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事実上婚姻関係と同様の事情にある場合、未婚と認定できない場合があります。</a:t>
            </a:r>
          </a:p>
          <a:p>
            <a:pPr algn="l"/>
            <a:r>
              <a:rPr lang="ja-JP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みなし適用をしても、算定した結果、負担軽減にならない場合があります</a:t>
            </a:r>
            <a:r>
              <a:rPr lang="ja-JP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1 つの角を切り取った四角形 9"/>
          <p:cNvSpPr/>
          <p:nvPr/>
        </p:nvSpPr>
        <p:spPr>
          <a:xfrm>
            <a:off x="2708920" y="8028384"/>
            <a:ext cx="3744416" cy="864096"/>
          </a:xfrm>
          <a:prstGeom prst="snip1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3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みなし適用全般についての</a:t>
            </a:r>
            <a:r>
              <a:rPr lang="ja-JP" altLang="en-US" sz="13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</a:t>
            </a:r>
            <a:r>
              <a:rPr lang="en-US" altLang="ja-JP" sz="13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大分市 障害福祉課 （</a:t>
            </a:r>
            <a:r>
              <a:rPr kumimoji="1"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537-6009</a:t>
            </a:r>
            <a:r>
              <a:rPr kumimoji="1"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7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76672" y="158692"/>
            <a:ext cx="1728192" cy="36004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みなし控除額</a:t>
            </a:r>
            <a:endParaRPr kumimoji="1" lang="ja-JP" altLang="en-US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417240" y="611560"/>
            <a:ext cx="5976664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所得の計算方法は、税法上の寡婦（夫）控除の額に準じます。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（実際の税額の算定に控除が適用されるものではありません。）</a:t>
            </a:r>
            <a:endParaRPr lang="ja-JP" altLang="ja-JP" sz="13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343475"/>
              </p:ext>
            </p:extLst>
          </p:nvPr>
        </p:nvGraphicFramePr>
        <p:xfrm>
          <a:off x="476673" y="1403649"/>
          <a:ext cx="5748026" cy="17746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49773"/>
                <a:gridCol w="1949127"/>
                <a:gridCol w="1949126"/>
              </a:tblGrid>
              <a:tr h="5639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控除の種類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所得控除額</a:t>
                      </a:r>
                      <a:endParaRPr kumimoji="1" lang="en-US" altLang="ja-JP" sz="1400" b="0" dirty="0" smtClean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（市民税）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所得条件</a:t>
                      </a:r>
                      <a:endParaRPr kumimoji="1" lang="en-US" altLang="ja-JP" sz="1400" b="0" dirty="0" smtClean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（合計所得金額）</a:t>
                      </a:r>
                      <a:endParaRPr kumimoji="1" lang="ja-JP" altLang="en-US" sz="1400" b="0" dirty="0">
                        <a:solidFill>
                          <a:schemeClr val="bg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3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寡婦控除</a:t>
                      </a:r>
                      <a:endParaRPr kumimoji="1" lang="ja-JP" altLang="en-US" sz="1400" b="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２６万円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制限なし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3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特別寡婦控除</a:t>
                      </a:r>
                      <a:endParaRPr kumimoji="1" lang="ja-JP" altLang="en-US" sz="1400" b="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３０万円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５００万円以下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3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寡夫控除</a:t>
                      </a:r>
                      <a:endParaRPr kumimoji="1" lang="ja-JP" altLang="en-US" sz="1400" b="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２７万円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５００万円以下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501459" y="3574082"/>
            <a:ext cx="1728192" cy="36004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対象事業一覧</a:t>
            </a:r>
            <a:endParaRPr kumimoji="1" lang="ja-JP" altLang="en-US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486283"/>
              </p:ext>
            </p:extLst>
          </p:nvPr>
        </p:nvGraphicFramePr>
        <p:xfrm>
          <a:off x="496068" y="4067944"/>
          <a:ext cx="5741244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9274"/>
                <a:gridCol w="2123160"/>
                <a:gridCol w="1971077"/>
                <a:gridCol w="1307733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対象事業名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担当課・班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ＴＥＬ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障害児通所給付費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障害福祉課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障害福祉サービス担当班</a:t>
                      </a:r>
                      <a:endParaRPr kumimoji="1" lang="ja-JP" altLang="en-US" sz="12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537-5658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特例障害児通所給付費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指定障害福祉サービス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特例介護給付費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自立支援医療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障害福祉課</a:t>
                      </a:r>
                      <a:endParaRPr kumimoji="1" lang="en-US" altLang="ja-JP" sz="14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医療・手当給付担当班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537-6009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補装具の購入又は修理</a:t>
                      </a:r>
                      <a:endParaRPr kumimoji="1" lang="ja-JP" altLang="en-US" sz="14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角丸四角形 10"/>
          <p:cNvSpPr/>
          <p:nvPr/>
        </p:nvSpPr>
        <p:spPr>
          <a:xfrm>
            <a:off x="417240" y="6948264"/>
            <a:ext cx="2140843" cy="360040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申請に必要なもの</a:t>
            </a:r>
            <a:endParaRPr kumimoji="1" lang="ja-JP" altLang="en-US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417240" y="7452320"/>
            <a:ext cx="5976664" cy="151216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寡婦（夫）控除等のみなし適用申請書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・印鑑（朱肉を使うもの）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・未婚の母もしくは父および子の戸籍謄本（戸籍全部事項証明書）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所得の額の計算に必要な書類として、上記以外の書類の提出を求めることがあります。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32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312</Words>
  <Application>Microsoft Office PowerPoint</Application>
  <PresentationFormat>画面に合わせる (4:3)</PresentationFormat>
  <Paragraphs>72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寡婦（夫）控除のみなし適用のご案内</vt:lpstr>
      <vt:lpstr>PowerPoint プレゼンテーション</vt:lpstr>
    </vt:vector>
  </TitlesOfParts>
  <Company>大分市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寡婦（夫）控除のみなし適用のご案内</dc:title>
  <dc:creator>Administrator</dc:creator>
  <cp:lastModifiedBy>Administrator</cp:lastModifiedBy>
  <cp:revision>10</cp:revision>
  <cp:lastPrinted>2019-03-27T01:27:05Z</cp:lastPrinted>
  <dcterms:created xsi:type="dcterms:W3CDTF">2019-03-26T23:53:13Z</dcterms:created>
  <dcterms:modified xsi:type="dcterms:W3CDTF">2019-03-27T01:58:53Z</dcterms:modified>
</cp:coreProperties>
</file>